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7" r:id="rId7"/>
    <p:sldId id="268" r:id="rId8"/>
    <p:sldId id="262" r:id="rId9"/>
    <p:sldId id="263" r:id="rId10"/>
    <p:sldId id="264" r:id="rId11"/>
    <p:sldId id="265" r:id="rId12"/>
    <p:sldId id="266" r:id="rId13"/>
    <p:sldId id="269" r:id="rId1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AAD61ACD-4BD9-49E9-A7ED-A2B734027875}" type="datetimeFigureOut">
              <a:rPr lang="fa-IR" smtClean="0"/>
              <a:pPr/>
              <a:t>11/28/1439</a:t>
            </a:fld>
            <a:endParaRPr lang="fa-IR"/>
          </a:p>
        </p:txBody>
      </p:sp>
      <p:sp>
        <p:nvSpPr>
          <p:cNvPr id="20" name="Footer Placeholder 19"/>
          <p:cNvSpPr>
            <a:spLocks noGrp="1"/>
          </p:cNvSpPr>
          <p:nvPr>
            <p:ph type="ftr" sz="quarter" idx="11"/>
          </p:nvPr>
        </p:nvSpPr>
        <p:spPr/>
        <p:txBody>
          <a:bodyPr/>
          <a:lstStyle>
            <a:extLst/>
          </a:lstStyle>
          <a:p>
            <a:endParaRPr lang="fa-IR"/>
          </a:p>
        </p:txBody>
      </p:sp>
      <p:sp>
        <p:nvSpPr>
          <p:cNvPr id="10" name="Slide Number Placeholder 9"/>
          <p:cNvSpPr>
            <a:spLocks noGrp="1"/>
          </p:cNvSpPr>
          <p:nvPr>
            <p:ph type="sldNum" sz="quarter" idx="12"/>
          </p:nvPr>
        </p:nvSpPr>
        <p:spPr/>
        <p:txBody>
          <a:bodyPr/>
          <a:lstStyle>
            <a:extLst/>
          </a:lstStyle>
          <a:p>
            <a:fld id="{6FF71DDD-7DCE-4D0A-A759-2CCAE7742171}" type="slidenum">
              <a:rPr lang="fa-IR" smtClean="0"/>
              <a:pPr/>
              <a:t>‹#›</a:t>
            </a:fld>
            <a:endParaRPr lang="fa-I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D61ACD-4BD9-49E9-A7ED-A2B734027875}" type="datetimeFigureOut">
              <a:rPr lang="fa-IR" smtClean="0"/>
              <a:pPr/>
              <a:t>11/28/1439</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6FF71DDD-7DCE-4D0A-A759-2CCAE7742171}"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D61ACD-4BD9-49E9-A7ED-A2B734027875}" type="datetimeFigureOut">
              <a:rPr lang="fa-IR" smtClean="0"/>
              <a:pPr/>
              <a:t>11/28/1439</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6FF71DDD-7DCE-4D0A-A759-2CCAE7742171}"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D61ACD-4BD9-49E9-A7ED-A2B734027875}" type="datetimeFigureOut">
              <a:rPr lang="fa-IR" smtClean="0"/>
              <a:pPr/>
              <a:t>11/28/1439</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6FF71DDD-7DCE-4D0A-A759-2CCAE7742171}"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AD61ACD-4BD9-49E9-A7ED-A2B734027875}" type="datetimeFigureOut">
              <a:rPr lang="fa-IR" smtClean="0"/>
              <a:pPr/>
              <a:t>11/28/1439</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6FF71DDD-7DCE-4D0A-A759-2CCAE7742171}" type="slidenum">
              <a:rPr lang="fa-IR" smtClean="0"/>
              <a:pPr/>
              <a:t>‹#›</a:t>
            </a:fld>
            <a:endParaRPr lang="fa-I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AD61ACD-4BD9-49E9-A7ED-A2B734027875}" type="datetimeFigureOut">
              <a:rPr lang="fa-IR" smtClean="0"/>
              <a:pPr/>
              <a:t>11/28/1439</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6FF71DDD-7DCE-4D0A-A759-2CCAE7742171}"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AD61ACD-4BD9-49E9-A7ED-A2B734027875}" type="datetimeFigureOut">
              <a:rPr lang="fa-IR" smtClean="0"/>
              <a:pPr/>
              <a:t>11/28/1439</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6FF71DDD-7DCE-4D0A-A759-2CCAE7742171}"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AD61ACD-4BD9-49E9-A7ED-A2B734027875}" type="datetimeFigureOut">
              <a:rPr lang="fa-IR" smtClean="0"/>
              <a:pPr/>
              <a:t>11/28/1439</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6FF71DDD-7DCE-4D0A-A759-2CCAE7742171}"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AD61ACD-4BD9-49E9-A7ED-A2B734027875}" type="datetimeFigureOut">
              <a:rPr lang="fa-IR" smtClean="0"/>
              <a:pPr/>
              <a:t>11/28/1439</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6FF71DDD-7DCE-4D0A-A759-2CCAE7742171}" type="slidenum">
              <a:rPr lang="fa-IR" smtClean="0"/>
              <a:pPr/>
              <a:t>‹#›</a:t>
            </a:fld>
            <a:endParaRPr lang="fa-I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AD61ACD-4BD9-49E9-A7ED-A2B734027875}" type="datetimeFigureOut">
              <a:rPr lang="fa-IR" smtClean="0"/>
              <a:pPr/>
              <a:t>11/28/1439</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6FF71DDD-7DCE-4D0A-A759-2CCAE7742171}"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AAD61ACD-4BD9-49E9-A7ED-A2B734027875}" type="datetimeFigureOut">
              <a:rPr lang="fa-IR" smtClean="0"/>
              <a:pPr/>
              <a:t>11/28/1439</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6FF71DDD-7DCE-4D0A-A759-2CCAE7742171}" type="slidenum">
              <a:rPr lang="fa-IR" smtClean="0"/>
              <a:pPr/>
              <a:t>‹#›</a:t>
            </a:fld>
            <a:endParaRPr lang="fa-I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AD61ACD-4BD9-49E9-A7ED-A2B734027875}" type="datetimeFigureOut">
              <a:rPr lang="fa-IR" smtClean="0"/>
              <a:pPr/>
              <a:t>11/28/1439</a:t>
            </a:fld>
            <a:endParaRPr lang="fa-I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a-I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FF71DDD-7DCE-4D0A-A759-2CCAE7742171}" type="slidenum">
              <a:rPr lang="fa-IR" smtClean="0"/>
              <a:pPr/>
              <a:t>‹#›</a:t>
            </a:fld>
            <a:endParaRPr lang="fa-I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836712"/>
            <a:ext cx="6400800" cy="4802088"/>
          </a:xfrm>
        </p:spPr>
        <p:txBody>
          <a:bodyPr/>
          <a:lstStyle/>
          <a:p>
            <a:pPr algn="ctr"/>
            <a:r>
              <a:rPr lang="fa-IR" sz="4000" dirty="0" smtClean="0"/>
              <a:t>بسم الله الرحمن الرحیم</a:t>
            </a:r>
          </a:p>
          <a:p>
            <a:endParaRPr lang="fa-IR" dirty="0"/>
          </a:p>
          <a:p>
            <a:pPr algn="ctr"/>
            <a:r>
              <a:rPr lang="fa-IR" sz="4000" dirty="0" smtClean="0"/>
              <a:t>طیف اسکیزوفرنیا و</a:t>
            </a:r>
          </a:p>
          <a:p>
            <a:pPr algn="ctr"/>
            <a:r>
              <a:rPr lang="fa-IR" sz="4000" dirty="0" smtClean="0"/>
              <a:t>سایر اختلالات روان پریشی</a:t>
            </a:r>
            <a:endParaRPr lang="fa-IR" dirty="0" smtClean="0"/>
          </a:p>
          <a:p>
            <a:endParaRPr lang="fa-IR" dirty="0"/>
          </a:p>
          <a:p>
            <a:pPr algn="ctr"/>
            <a:r>
              <a:rPr lang="fa-IR" dirty="0" smtClean="0">
                <a:latin typeface="AngsanaUPC" pitchFamily="18" charset="-34"/>
              </a:rPr>
              <a:t>فاطمه شاه ولی </a:t>
            </a:r>
          </a:p>
          <a:p>
            <a:pPr algn="ctr"/>
            <a:r>
              <a:rPr lang="fa-IR" dirty="0" smtClean="0"/>
              <a:t>931111734</a:t>
            </a:r>
            <a:endParaRPr lang="fa-IR" dirty="0"/>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32656"/>
            <a:ext cx="7498080" cy="5915744"/>
          </a:xfrm>
        </p:spPr>
        <p:txBody>
          <a:bodyPr>
            <a:normAutofit lnSpcReduction="10000"/>
          </a:bodyPr>
          <a:lstStyle/>
          <a:p>
            <a:pPr>
              <a:buNone/>
            </a:pPr>
            <a:r>
              <a:rPr lang="fa-IR" sz="2800" dirty="0" smtClean="0"/>
              <a:t>  </a:t>
            </a:r>
            <a:r>
              <a:rPr lang="fa-IR" sz="2400" dirty="0" smtClean="0"/>
              <a:t>این داروها به علت عوارض اکستراپیرامیدال کمتر وتاثیر بیشتر روی علائم منفی انتخاب اول هستند شامل ریسپیریدون,الانزاپین,کلوزاپین,زیپراسیدون و... </a:t>
            </a:r>
          </a:p>
          <a:p>
            <a:pPr>
              <a:buNone/>
            </a:pPr>
            <a:r>
              <a:rPr lang="fa-IR" sz="2400" dirty="0" smtClean="0"/>
              <a:t>   درمان مرحله حاد 4-6هفته دوره درمان طول میکشد</a:t>
            </a:r>
          </a:p>
          <a:p>
            <a:pPr>
              <a:buNone/>
            </a:pPr>
            <a:r>
              <a:rPr lang="fa-IR" sz="2400" dirty="0" smtClean="0"/>
              <a:t>  درمان نگهدارنده:هدف این مرحله جلوگیری ازعودعلائم بوده و کمک به بیمار در بهبود علائم کلی</a:t>
            </a:r>
            <a:endParaRPr lang="fa-IR" sz="2800" dirty="0" smtClean="0"/>
          </a:p>
          <a:p>
            <a:pPr>
              <a:buNone/>
            </a:pPr>
            <a:r>
              <a:rPr lang="fa-IR" sz="4000" dirty="0" smtClean="0"/>
              <a:t>اختلال روان پریشی گذرا:</a:t>
            </a:r>
            <a:endParaRPr lang="fa-IR" sz="2800" dirty="0" smtClean="0"/>
          </a:p>
          <a:p>
            <a:pPr>
              <a:buNone/>
            </a:pPr>
            <a:r>
              <a:rPr lang="fa-IR" sz="2800" dirty="0" smtClean="0"/>
              <a:t>  </a:t>
            </a:r>
            <a:r>
              <a:rPr lang="fa-IR" sz="2400" dirty="0" smtClean="0"/>
              <a:t>علائم هزیان ,توهم و صحبت اشفته در مدت حداقل یک روز وحداکثر یک ماه که ناشی از تشخیص دیگر روان پزشکی مثل اختلال خلقی یا اسکیزوافکتیوو...یا دارو ومواد نباشد.</a:t>
            </a:r>
          </a:p>
          <a:p>
            <a:pPr>
              <a:buNone/>
            </a:pPr>
            <a:r>
              <a:rPr lang="fa-IR" sz="2400" dirty="0" smtClean="0"/>
              <a:t>در این اختلال معمولاتوانایی های فردی بیمار پس از رفع اختلال به سطح کارکردی پیش از بیماری باز می گردد.</a:t>
            </a:r>
          </a:p>
          <a:p>
            <a:pPr>
              <a:buNone/>
            </a:pPr>
            <a:r>
              <a:rPr lang="fa-IR" sz="2400" dirty="0" smtClean="0"/>
              <a:t>این اختلال اغلب با اختلال شخصیت نمایشی ,خود شیفته ,پارانوئیدو واسکیزوتاپی ومرزی همراه است.</a:t>
            </a:r>
          </a:p>
          <a:p>
            <a:pPr>
              <a:buNone/>
            </a:pPr>
            <a:endParaRPr lang="fa-IR" sz="2400" dirty="0"/>
          </a:p>
        </p:txBody>
      </p:sp>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76672"/>
            <a:ext cx="7498080" cy="5771728"/>
          </a:xfrm>
        </p:spPr>
        <p:txBody>
          <a:bodyPr>
            <a:normAutofit/>
          </a:bodyPr>
          <a:lstStyle/>
          <a:p>
            <a:pPr>
              <a:buNone/>
            </a:pPr>
            <a:r>
              <a:rPr lang="fa-IR" sz="4000" dirty="0" smtClean="0"/>
              <a:t>اختلال اسکیزوفرنی فرم:</a:t>
            </a:r>
          </a:p>
          <a:p>
            <a:pPr>
              <a:buNone/>
            </a:pPr>
            <a:r>
              <a:rPr lang="fa-IR" sz="2800" dirty="0" smtClean="0"/>
              <a:t>  </a:t>
            </a:r>
            <a:r>
              <a:rPr lang="fa-IR" sz="2400" dirty="0" smtClean="0"/>
              <a:t>علائم مشابه اسکیزوفرنی جز اینکه حداقل یک ماه و حداکثر 6ماه طول بکشد ,علائم در جوانی واوایل بزرگسالی خیلی شایع تر است معمولا شروع و ختم ناگهانی همراه با علائم خلقی دارد.این بیماران باید بستری شوند و 3-6هفته داروی ضدجنون دریافت کنند, پاسخ به درمان ان بهتر از اسکیزوفزنی است</a:t>
            </a:r>
          </a:p>
          <a:p>
            <a:pPr>
              <a:buNone/>
            </a:pPr>
            <a:r>
              <a:rPr lang="fa-IR" sz="4000" dirty="0" smtClean="0"/>
              <a:t>اختلالات هزیانی:</a:t>
            </a:r>
          </a:p>
          <a:p>
            <a:pPr>
              <a:buNone/>
            </a:pPr>
            <a:r>
              <a:rPr lang="fa-IR" sz="2800" dirty="0" smtClean="0"/>
              <a:t>  </a:t>
            </a:r>
            <a:r>
              <a:rPr lang="fa-IR" sz="2400" dirty="0" smtClean="0"/>
              <a:t>هنگامی که فرد یک هزیان غیرعجیب غریب به مدت حداقل یک ماه داشته باشد و این هزیان مرتبط با بیماری دیگری نباشد.این افراد در طول زندگی ظاهری اراسته وپوششی مناسب داشته و رفتار انها معمولی بوده معمولا توهم ندارند و هیچ بصیرتی درباره بیماری خود ندارند.</a:t>
            </a:r>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5656" y="332656"/>
            <a:ext cx="7498080" cy="6264696"/>
          </a:xfrm>
        </p:spPr>
        <p:txBody>
          <a:bodyPr>
            <a:normAutofit/>
          </a:bodyPr>
          <a:lstStyle/>
          <a:p>
            <a:pPr>
              <a:buNone/>
            </a:pPr>
            <a:r>
              <a:rPr lang="fa-IR" sz="4000" dirty="0" smtClean="0"/>
              <a:t>اختلال روان پریشی مشترک:</a:t>
            </a:r>
          </a:p>
          <a:p>
            <a:pPr>
              <a:buNone/>
            </a:pPr>
            <a:r>
              <a:rPr lang="fa-IR" sz="2400" dirty="0" smtClean="0"/>
              <a:t>   مشخصه این اختلال انتقال هزیان از یک فرد به فرد دیگر است </a:t>
            </a:r>
          </a:p>
          <a:p>
            <a:pPr>
              <a:buNone/>
            </a:pPr>
            <a:r>
              <a:rPr lang="fa-IR" sz="2400" dirty="0" smtClean="0"/>
              <a:t>  رابطه این دونفر به صورت غیر معمول به هم نزدیک واز سایر افراد نسبتا جداست فود اول از مدتها پیش بیمار بوده و فرد دوم تلقین پذیر است</a:t>
            </a:r>
          </a:p>
          <a:p>
            <a:pPr>
              <a:buNone/>
            </a:pPr>
            <a:r>
              <a:rPr lang="fa-IR" sz="4000" dirty="0" smtClean="0"/>
              <a:t>اختلال اسکیزوافکتیو:</a:t>
            </a:r>
          </a:p>
          <a:p>
            <a:pPr>
              <a:buNone/>
            </a:pPr>
            <a:r>
              <a:rPr lang="fa-IR" sz="2400" dirty="0" smtClean="0"/>
              <a:t>   بیماراسکیزوفرنی با علائم بارز خلقی ,شیوع این اختلال کمتر از 1درصد است ودر مردان کمتر اززنان دیده میشود,مردان با این اختلال بیشتر رفتار ضد اجتماعی ,عاطفه سطحی ونامناسب از خود نشان میدهند.هرچه علایم بیشتری از اسکیزوفرنی داشته باشد پیش اگهی بدتر است.در کل پیش اگهی ان از اسکیزوفزنی بهتر واز اختلالات خلقی بدتر است.</a:t>
            </a:r>
          </a:p>
          <a:p>
            <a:pPr>
              <a:buNone/>
            </a:pPr>
            <a:endParaRPr lang="fa-IR" sz="2800" dirty="0" smtClean="0"/>
          </a:p>
          <a:p>
            <a:pPr>
              <a:buNone/>
            </a:pPr>
            <a:endParaRPr lang="fa-IR" sz="4000" dirty="0"/>
          </a:p>
        </p:txBody>
      </p:sp>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76672"/>
            <a:ext cx="7498080" cy="5771728"/>
          </a:xfrm>
        </p:spPr>
        <p:txBody>
          <a:bodyPr>
            <a:normAutofit/>
          </a:bodyPr>
          <a:lstStyle/>
          <a:p>
            <a:pPr>
              <a:buNone/>
            </a:pPr>
            <a:r>
              <a:rPr lang="fa-IR" sz="2400" dirty="0" smtClean="0"/>
              <a:t>      تشخیص بیماری بر اساس یک دوره بیماری که که علائم   اسکیزوفرنیا همراهی دارد با یک افسردگی یا مانیا ودر این دوره هزیان یا توهمات برای دوهفته در غیاب علائم بارز خلقی وجود داشته باشد به علاوه مشخصات یک دوره خلقی یک جز قابل توجه از بیماری را در یک مرحله حاد بیماری یا مرحله باقیمانده کسالت شامل می شود.</a:t>
            </a:r>
          </a:p>
          <a:p>
            <a:pPr>
              <a:buNone/>
            </a:pPr>
            <a:r>
              <a:rPr lang="fa-IR" sz="2400" dirty="0" smtClean="0"/>
              <a:t>   درمان ان با کمک تثبیت کنندهای خلق ,ضدجنون هاو داروهای ضدافسردگی انتخابی بازجذب سروتونین.</a:t>
            </a:r>
            <a:endParaRPr lang="fa-IR" sz="2400" dirty="0"/>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lnSpcReduction="10000"/>
          </a:bodyPr>
          <a:lstStyle/>
          <a:p>
            <a:pPr>
              <a:buNone/>
            </a:pPr>
            <a:r>
              <a:rPr lang="fa-IR" sz="2800" dirty="0" smtClean="0">
                <a:solidFill>
                  <a:schemeClr val="tx1">
                    <a:lumMod val="95000"/>
                    <a:lumOff val="5000"/>
                  </a:schemeClr>
                </a:solidFill>
                <a:latin typeface="Arial Black" pitchFamily="34" charset="0"/>
              </a:rPr>
              <a:t> </a:t>
            </a:r>
            <a:r>
              <a:rPr lang="fa-IR" sz="3600" dirty="0" smtClean="0">
                <a:solidFill>
                  <a:schemeClr val="tx1">
                    <a:lumMod val="95000"/>
                    <a:lumOff val="5000"/>
                  </a:schemeClr>
                </a:solidFill>
                <a:latin typeface="Arial Black" pitchFamily="34" charset="0"/>
              </a:rPr>
              <a:t>تعریف :</a:t>
            </a:r>
          </a:p>
          <a:p>
            <a:pPr>
              <a:buNone/>
            </a:pPr>
            <a:r>
              <a:rPr lang="fa-IR" sz="2600" dirty="0" smtClean="0">
                <a:solidFill>
                  <a:schemeClr val="tx1">
                    <a:lumMod val="95000"/>
                    <a:lumOff val="5000"/>
                  </a:schemeClr>
                </a:solidFill>
                <a:latin typeface="Arial Black" pitchFamily="34" charset="0"/>
              </a:rPr>
              <a:t>   اسکیزوفرنیا اختلالی است </a:t>
            </a:r>
            <a:r>
              <a:rPr lang="fa-IR" sz="2400" dirty="0" smtClean="0">
                <a:solidFill>
                  <a:schemeClr val="tx1">
                    <a:lumMod val="95000"/>
                    <a:lumOff val="5000"/>
                  </a:schemeClr>
                </a:solidFill>
                <a:latin typeface="Arial Black" pitchFamily="34" charset="0"/>
              </a:rPr>
              <a:t>مخرب با سیر مزمن و علت ناشناخته</a:t>
            </a:r>
          </a:p>
          <a:p>
            <a:pPr>
              <a:buNone/>
            </a:pPr>
            <a:r>
              <a:rPr lang="fa-IR" sz="2400" dirty="0" smtClean="0">
                <a:solidFill>
                  <a:schemeClr val="tx1">
                    <a:lumMod val="95000"/>
                    <a:lumOff val="5000"/>
                  </a:schemeClr>
                </a:solidFill>
                <a:latin typeface="Arial Black" pitchFamily="34" charset="0"/>
              </a:rPr>
              <a:t>   که با اختلال درتوانایی های شناخت,هیجان ,ادراک وتفکر و رفتار مشخص میشود.این اختلال توسط پزشکان یونان باستان با علائمی شامل بزرگ منشی ,بدبینی وتباهی اعمال شناختی وشخصیتی شرح داده شد.</a:t>
            </a:r>
          </a:p>
          <a:p>
            <a:pPr>
              <a:buNone/>
            </a:pPr>
            <a:endParaRPr lang="fa-IR" sz="2800" dirty="0">
              <a:solidFill>
                <a:schemeClr val="tx1">
                  <a:lumMod val="95000"/>
                  <a:lumOff val="5000"/>
                </a:schemeClr>
              </a:solidFill>
              <a:latin typeface="Arial Black" pitchFamily="34" charset="0"/>
            </a:endParaRPr>
          </a:p>
          <a:p>
            <a:pPr>
              <a:buNone/>
            </a:pPr>
            <a:r>
              <a:rPr lang="fa-IR" sz="3600" dirty="0" smtClean="0">
                <a:solidFill>
                  <a:schemeClr val="tx1">
                    <a:lumMod val="95000"/>
                    <a:lumOff val="5000"/>
                  </a:schemeClr>
                </a:solidFill>
                <a:latin typeface="Arial Black" pitchFamily="34" charset="0"/>
              </a:rPr>
              <a:t>اپیدمیولوژی:</a:t>
            </a:r>
          </a:p>
          <a:p>
            <a:pPr>
              <a:buNone/>
            </a:pPr>
            <a:r>
              <a:rPr lang="fa-IR" sz="2800" dirty="0" smtClean="0">
                <a:solidFill>
                  <a:schemeClr val="tx1">
                    <a:lumMod val="95000"/>
                    <a:lumOff val="5000"/>
                  </a:schemeClr>
                </a:solidFill>
                <a:latin typeface="Arial Black" pitchFamily="34" charset="0"/>
              </a:rPr>
              <a:t>    </a:t>
            </a:r>
            <a:r>
              <a:rPr lang="fa-IR" sz="2400" dirty="0" smtClean="0">
                <a:solidFill>
                  <a:schemeClr val="tx1">
                    <a:lumMod val="95000"/>
                    <a:lumOff val="5000"/>
                  </a:schemeClr>
                </a:solidFill>
                <a:latin typeface="Arial Black" pitchFamily="34" charset="0"/>
              </a:rPr>
              <a:t>خطر ابتلا در طول عمر 1درصد است.  </a:t>
            </a:r>
          </a:p>
          <a:p>
            <a:pPr>
              <a:buNone/>
            </a:pPr>
            <a:r>
              <a:rPr lang="fa-IR" sz="2400" dirty="0" smtClean="0">
                <a:solidFill>
                  <a:schemeClr val="tx1">
                    <a:lumMod val="95000"/>
                    <a:lumOff val="5000"/>
                  </a:schemeClr>
                </a:solidFill>
                <a:latin typeface="Arial Black" pitchFamily="34" charset="0"/>
              </a:rPr>
              <a:t>    شیوع اسکیزوفرنی در هر درجنس یکسان بوده, پیک سنی ان </a:t>
            </a:r>
          </a:p>
          <a:p>
            <a:pPr>
              <a:buNone/>
            </a:pPr>
            <a:r>
              <a:rPr lang="fa-IR" sz="2400" dirty="0" smtClean="0">
                <a:solidFill>
                  <a:schemeClr val="tx1">
                    <a:lumMod val="95000"/>
                    <a:lumOff val="5000"/>
                  </a:schemeClr>
                </a:solidFill>
                <a:latin typeface="Arial Black" pitchFamily="34" charset="0"/>
              </a:rPr>
              <a:t>    براساس .....برای خانم ها 25تا35 وبرای اقایان 15تا 25 سال است.</a:t>
            </a:r>
          </a:p>
          <a:p>
            <a:pPr>
              <a:buNone/>
            </a:pPr>
            <a:r>
              <a:rPr lang="fa-IR" sz="2400" dirty="0" smtClean="0">
                <a:solidFill>
                  <a:schemeClr val="tx1">
                    <a:lumMod val="95000"/>
                    <a:lumOff val="5000"/>
                  </a:schemeClr>
                </a:solidFill>
                <a:latin typeface="Arial Black" pitchFamily="34" charset="0"/>
              </a:rPr>
              <a:t>    به همین علت پیش اگهی در خانم ها بهتر بوده و کارکرد اجتماعی بهتری دارند,مردان بیشتر دچار علائم منفی میشوند.</a:t>
            </a:r>
          </a:p>
          <a:p>
            <a:pPr>
              <a:buNone/>
            </a:pPr>
            <a:r>
              <a:rPr lang="fa-IR" sz="2400" dirty="0">
                <a:solidFill>
                  <a:schemeClr val="tx1">
                    <a:lumMod val="95000"/>
                    <a:lumOff val="5000"/>
                  </a:schemeClr>
                </a:solidFill>
                <a:latin typeface="Arial Black" pitchFamily="34" charset="0"/>
              </a:rPr>
              <a:t> </a:t>
            </a:r>
            <a:r>
              <a:rPr lang="fa-IR" sz="2400" dirty="0" smtClean="0">
                <a:solidFill>
                  <a:schemeClr val="tx1">
                    <a:lumMod val="95000"/>
                    <a:lumOff val="5000"/>
                  </a:schemeClr>
                </a:solidFill>
                <a:latin typeface="Arial Black" pitchFamily="34" charset="0"/>
              </a:rPr>
              <a:t>   شیوع قبل 10 و بعد 60 سالگی نادر است.</a:t>
            </a:r>
          </a:p>
          <a:p>
            <a:pPr>
              <a:buNone/>
            </a:pPr>
            <a:endParaRPr lang="fa-IR" sz="2400" dirty="0" smtClean="0">
              <a:solidFill>
                <a:schemeClr val="tx1">
                  <a:lumMod val="95000"/>
                  <a:lumOff val="5000"/>
                </a:schemeClr>
              </a:solidFill>
              <a:latin typeface="Arial Black" pitchFamily="34" charset="0"/>
            </a:endParaRPr>
          </a:p>
          <a:p>
            <a:pPr>
              <a:buNone/>
            </a:pPr>
            <a:endParaRPr lang="fa-IR" sz="2400" dirty="0">
              <a:solidFill>
                <a:schemeClr val="tx1">
                  <a:lumMod val="95000"/>
                  <a:lumOff val="5000"/>
                </a:schemeClr>
              </a:solidFill>
              <a:latin typeface="Arial Black" pitchFamily="34" charset="0"/>
            </a:endParaRP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pPr>
              <a:buNone/>
            </a:pPr>
            <a:r>
              <a:rPr lang="fa-IR" sz="2400" dirty="0" smtClean="0"/>
              <a:t>  در بررسی های همه گیر شناسی بروز بیشتر اسکیزوفرنی را در فرزندان </a:t>
            </a:r>
          </a:p>
          <a:p>
            <a:pPr>
              <a:buNone/>
            </a:pPr>
            <a:r>
              <a:rPr lang="fa-IR" sz="2400" dirty="0" smtClean="0"/>
              <a:t>خانم های بارداری که درمعرض اپیدمی انفلانزا قرارداشتند دیده شده است.</a:t>
            </a:r>
          </a:p>
          <a:p>
            <a:pPr>
              <a:buNone/>
            </a:pPr>
            <a:r>
              <a:rPr lang="fa-IR" sz="2400" dirty="0" smtClean="0"/>
              <a:t>اسکیزوفرنی در متولدین اواخر زمستان و اوایل بهار بیشتر دیده میشود</a:t>
            </a:r>
            <a:r>
              <a:rPr lang="fa-IR" sz="2600" dirty="0" smtClean="0"/>
              <a:t>.</a:t>
            </a:r>
          </a:p>
          <a:p>
            <a:pPr>
              <a:buNone/>
            </a:pPr>
            <a:r>
              <a:rPr lang="fa-IR" sz="3600" dirty="0" smtClean="0"/>
              <a:t>اتیولوژی:</a:t>
            </a:r>
          </a:p>
          <a:p>
            <a:pPr>
              <a:buNone/>
            </a:pPr>
            <a:r>
              <a:rPr lang="fa-IR" sz="2400" dirty="0" smtClean="0"/>
              <a:t>عوامل متعدد ژنتیکی و محیطی تاثیر دارند.</a:t>
            </a:r>
          </a:p>
          <a:p>
            <a:pPr>
              <a:buNone/>
            </a:pPr>
            <a:r>
              <a:rPr lang="fa-IR" sz="2400" dirty="0" smtClean="0"/>
              <a:t>عوامل شیمیایی</a:t>
            </a:r>
          </a:p>
          <a:p>
            <a:pPr>
              <a:buNone/>
            </a:pPr>
            <a:r>
              <a:rPr lang="fa-IR" sz="2400" dirty="0" smtClean="0"/>
              <a:t>-فرضیه </a:t>
            </a:r>
            <a:r>
              <a:rPr lang="fa-IR" sz="2400" dirty="0" smtClean="0"/>
              <a:t>دوپامینژیک:اسکیزوفرنیا </a:t>
            </a:r>
            <a:r>
              <a:rPr lang="fa-IR" sz="2400" dirty="0" smtClean="0"/>
              <a:t>راناشی از افزایش فعالیت سیستم</a:t>
            </a:r>
          </a:p>
          <a:p>
            <a:pPr>
              <a:buNone/>
            </a:pPr>
            <a:r>
              <a:rPr lang="fa-IR" sz="2400" dirty="0" smtClean="0"/>
              <a:t> دوپامینرژیک میداند.</a:t>
            </a:r>
          </a:p>
          <a:p>
            <a:pPr>
              <a:buNone/>
            </a:pPr>
            <a:r>
              <a:rPr lang="fa-IR" sz="2400" dirty="0" smtClean="0"/>
              <a:t>-سروتونین هم در فرضیه ی سروتونین یکی ازعوامل بروز علائم مثبت </a:t>
            </a:r>
          </a:p>
          <a:p>
            <a:pPr>
              <a:buNone/>
            </a:pPr>
            <a:r>
              <a:rPr lang="fa-IR" sz="2400" dirty="0" smtClean="0"/>
              <a:t>و منفی است.</a:t>
            </a:r>
          </a:p>
          <a:p>
            <a:pPr>
              <a:buNone/>
            </a:pPr>
            <a:endParaRPr lang="fa-IR" sz="2400" dirty="0" smtClean="0"/>
          </a:p>
          <a:p>
            <a:pPr>
              <a:buNone/>
            </a:pPr>
            <a:endParaRPr lang="fa-IR" sz="2400" dirty="0" smtClean="0"/>
          </a:p>
          <a:p>
            <a:pPr>
              <a:buNone/>
            </a:pPr>
            <a:endParaRPr lang="fa-IR" sz="2400" dirty="0" smtClean="0"/>
          </a:p>
          <a:p>
            <a:pPr>
              <a:buNone/>
            </a:pPr>
            <a:endParaRPr lang="fa-IR" dirty="0" smtClean="0"/>
          </a:p>
          <a:p>
            <a:pPr>
              <a:buNone/>
            </a:pPr>
            <a:endParaRPr lang="fa-IR" sz="2800" dirty="0"/>
          </a:p>
        </p:txBody>
      </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pPr>
              <a:buNone/>
            </a:pPr>
            <a:endParaRPr lang="fa-IR" sz="2400" dirty="0" smtClean="0"/>
          </a:p>
          <a:p>
            <a:r>
              <a:rPr lang="fa-IR" dirty="0" smtClean="0"/>
              <a:t>تشخیص</a:t>
            </a:r>
            <a:r>
              <a:rPr lang="fa-IR" dirty="0" smtClean="0">
                <a:sym typeface="Wingdings" pitchFamily="2" charset="2"/>
              </a:rPr>
              <a:t>(</a:t>
            </a:r>
            <a:r>
              <a:rPr lang="fa-IR" sz="2400" dirty="0" smtClean="0">
                <a:sym typeface="Wingdings" pitchFamily="2" charset="2"/>
              </a:rPr>
              <a:t>براساس </a:t>
            </a:r>
            <a:r>
              <a:rPr lang="en-US" sz="2400" dirty="0" smtClean="0"/>
              <a:t>DSM5</a:t>
            </a:r>
            <a:r>
              <a:rPr lang="fa-IR" dirty="0" smtClean="0"/>
              <a:t>)</a:t>
            </a:r>
          </a:p>
          <a:p>
            <a:r>
              <a:rPr lang="fa-IR" sz="2400" dirty="0" smtClean="0"/>
              <a:t>الف-حداقل دومورداز علائم زیر به مدت یک ماه (وجود حداقل یکی از علائم 1یا 2ضروری است.)</a:t>
            </a:r>
          </a:p>
          <a:p>
            <a:r>
              <a:rPr lang="fa-IR" sz="2400" dirty="0" smtClean="0"/>
              <a:t>1-توهم </a:t>
            </a:r>
          </a:p>
          <a:p>
            <a:r>
              <a:rPr lang="fa-IR" sz="2400" dirty="0" smtClean="0"/>
              <a:t>2-هذیان</a:t>
            </a:r>
          </a:p>
          <a:p>
            <a:r>
              <a:rPr lang="fa-IR" sz="2400" dirty="0" smtClean="0"/>
              <a:t>3-رفتار اشفته یا کاتوتونیک</a:t>
            </a:r>
          </a:p>
          <a:p>
            <a:r>
              <a:rPr lang="fa-IR" sz="2400" dirty="0" smtClean="0"/>
              <a:t>4-گفتار اشفته (خارج شدن از خط ,بی ربط یا مکرر گویی)</a:t>
            </a:r>
          </a:p>
          <a:p>
            <a:r>
              <a:rPr lang="fa-IR" sz="2400" dirty="0" smtClean="0"/>
              <a:t>5-علائم منفی(عاطفه سطحی , کاهش محتوای تکلم,بی ارادگی)</a:t>
            </a:r>
          </a:p>
          <a:p>
            <a:endParaRPr lang="fa-IR" sz="2400" dirty="0" smtClean="0"/>
          </a:p>
          <a:p>
            <a:r>
              <a:rPr lang="fa-IR" sz="2400" dirty="0" smtClean="0"/>
              <a:t>تشخیص بیماری بر اساس شرح حال و معاینه وضعیت روانی بوده علائم</a:t>
            </a:r>
          </a:p>
          <a:p>
            <a:r>
              <a:rPr lang="fa-IR" sz="2400" dirty="0" smtClean="0"/>
              <a:t> بیمار در طول زمان تغییر میکنند ,در ابتدا علائم واضح نداشته شکایات  </a:t>
            </a:r>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pPr>
              <a:buNone/>
            </a:pPr>
            <a:r>
              <a:rPr lang="fa-IR" sz="2800" dirty="0" smtClean="0"/>
              <a:t>  </a:t>
            </a:r>
            <a:r>
              <a:rPr lang="fa-IR" sz="2400" dirty="0" smtClean="0"/>
              <a:t>مبهم جسمی ,گوشه گیری ,کاهش علائق و انگیزه ,کاهش ورابط </a:t>
            </a:r>
          </a:p>
          <a:p>
            <a:pPr>
              <a:buNone/>
            </a:pPr>
            <a:r>
              <a:rPr lang="fa-IR" sz="2400" dirty="0" smtClean="0"/>
              <a:t> ورفتارهای اجتماعی و اگاهی به مکان وزمان تغییر نمیکند,تغییراتی خلقی </a:t>
            </a:r>
          </a:p>
          <a:p>
            <a:pPr>
              <a:buNone/>
            </a:pPr>
            <a:r>
              <a:rPr lang="fa-IR" sz="2400" dirty="0" smtClean="0"/>
              <a:t>هم اگه وجود داشته باشه بارز نبوده ,مشکل اصلی در تفکر ,ادراک و عاطفه است.</a:t>
            </a:r>
          </a:p>
          <a:p>
            <a:pPr>
              <a:buNone/>
            </a:pPr>
            <a:r>
              <a:rPr lang="fa-IR" sz="2400" dirty="0" smtClean="0"/>
              <a:t> شایعترین علامت عاطفی در انها کاهش عکس العمل هیجانی است به گونه ای</a:t>
            </a:r>
          </a:p>
          <a:p>
            <a:pPr>
              <a:buNone/>
            </a:pPr>
            <a:r>
              <a:rPr lang="fa-IR" sz="2400" dirty="0" smtClean="0"/>
              <a:t> که فقدان احساس لذت دارد .فقدان ,کندی یا سطحی شدن عاطفه به گونه ای که خود به بیماری خود اگاهی ندارد.</a:t>
            </a:r>
          </a:p>
          <a:p>
            <a:pPr>
              <a:buNone/>
            </a:pPr>
            <a:r>
              <a:rPr lang="fa-IR" sz="3600" dirty="0" smtClean="0"/>
              <a:t>اختلات درک:</a:t>
            </a:r>
          </a:p>
          <a:p>
            <a:pPr>
              <a:buNone/>
            </a:pPr>
            <a:r>
              <a:rPr lang="fa-IR" sz="2400" dirty="0" smtClean="0"/>
              <a:t>شایع ترین نوع توهم در انها توهم شنوایی است,صداها اغلب تهدید کننده </a:t>
            </a:r>
          </a:p>
          <a:p>
            <a:pPr>
              <a:buNone/>
            </a:pPr>
            <a:r>
              <a:rPr lang="fa-IR" sz="2400" dirty="0" smtClean="0"/>
              <a:t>,زشت و توهین کننده هستند.صداها ممکن است با خودشان صحبت کنند.</a:t>
            </a:r>
          </a:p>
          <a:p>
            <a:pPr>
              <a:buNone/>
            </a:pPr>
            <a:r>
              <a:rPr lang="fa-IR" sz="2400" dirty="0" smtClean="0"/>
              <a:t>توهم بینایی هم گاهی وجود دارد.ولی توهات چشایی ,بویایی ولمسی غیر </a:t>
            </a:r>
          </a:p>
          <a:p>
            <a:pPr>
              <a:buNone/>
            </a:pPr>
            <a:r>
              <a:rPr lang="fa-IR" sz="2400" dirty="0" smtClean="0"/>
              <a:t>معمول اند ودر صورت وجود باید علل دیگری کثل علل طبی ونورولوژی بررسی شوند.</a:t>
            </a:r>
          </a:p>
          <a:p>
            <a:pPr>
              <a:buNone/>
            </a:pPr>
            <a:endParaRPr lang="fa-IR" sz="2800" dirty="0"/>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04664"/>
            <a:ext cx="7498080" cy="5843736"/>
          </a:xfrm>
        </p:spPr>
        <p:txBody>
          <a:bodyPr/>
          <a:lstStyle/>
          <a:p>
            <a:pPr>
              <a:buNone/>
            </a:pPr>
            <a:r>
              <a:rPr lang="fa-IR" dirty="0" smtClean="0"/>
              <a:t>اختلال تفکر:</a:t>
            </a:r>
          </a:p>
          <a:p>
            <a:pPr>
              <a:buNone/>
            </a:pPr>
            <a:r>
              <a:rPr lang="fa-IR" sz="2400" dirty="0" smtClean="0"/>
              <a:t>  هسته اصلی علائم اسکیزوفرنی است به دو صورت زیر ممکن است وجود داشته باشد.</a:t>
            </a:r>
          </a:p>
          <a:p>
            <a:pPr>
              <a:buNone/>
            </a:pPr>
            <a:r>
              <a:rPr lang="fa-IR" sz="2400" dirty="0" smtClean="0"/>
              <a:t>  اختلال در محتوای تفکر:</a:t>
            </a:r>
          </a:p>
          <a:p>
            <a:pPr>
              <a:buNone/>
            </a:pPr>
            <a:r>
              <a:rPr lang="fa-IR" sz="2400" dirty="0" smtClean="0"/>
              <a:t>- بیشترهزیان های عجیب و غریب در مبتلایان اسکیروفرنی دیده میشود</a:t>
            </a:r>
          </a:p>
          <a:p>
            <a:pPr>
              <a:buNone/>
            </a:pPr>
            <a:r>
              <a:rPr lang="fa-IR" sz="2400" dirty="0" smtClean="0"/>
              <a:t>  هزیان گزندواسیب بزرگ منشی ,هزیان انتساب,پخش ,ربایش وتزریق فکر هم در بعضی از انها دیده می شود.در این بیماران از دست دادن مرزهای خود وعدم احساس روشن محدوده بدن, فکرو چگونگی ازتباط وتاثیر پذیری از اشیای بی جان تطلاق می شود .</a:t>
            </a:r>
          </a:p>
          <a:p>
            <a:pPr>
              <a:buNone/>
            </a:pPr>
            <a:r>
              <a:rPr lang="fa-IR" sz="2400" dirty="0" smtClean="0"/>
              <a:t> -اختلال در شکل تفکر:</a:t>
            </a:r>
          </a:p>
          <a:p>
            <a:pPr>
              <a:buNone/>
            </a:pPr>
            <a:r>
              <a:rPr lang="fa-IR" sz="2400" dirty="0" smtClean="0"/>
              <a:t> این اختلالات شامل سستی تداعی ها ,بی ربط گویی ,حاشیه پردازی ,واژه نوسازی پژواک کلام وسالاد کلمات و...است.</a:t>
            </a:r>
            <a:endParaRPr lang="fa-IR" sz="2400" dirty="0"/>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60648"/>
            <a:ext cx="7498080" cy="5987752"/>
          </a:xfrm>
        </p:spPr>
        <p:txBody>
          <a:bodyPr>
            <a:normAutofit/>
          </a:bodyPr>
          <a:lstStyle/>
          <a:p>
            <a:pPr>
              <a:buNone/>
            </a:pPr>
            <a:r>
              <a:rPr lang="fa-IR" dirty="0" smtClean="0"/>
              <a:t>انواع اسکیزوفرنی</a:t>
            </a:r>
            <a:r>
              <a:rPr lang="fa-IR" sz="2400" dirty="0" smtClean="0"/>
              <a:t>:براساس</a:t>
            </a:r>
            <a:r>
              <a:rPr lang="fa-IR" dirty="0" smtClean="0"/>
              <a:t> </a:t>
            </a:r>
            <a:r>
              <a:rPr lang="en-US" sz="2400" dirty="0" smtClean="0"/>
              <a:t>DSM5</a:t>
            </a:r>
            <a:r>
              <a:rPr lang="fa-IR" sz="2400" dirty="0" smtClean="0"/>
              <a:t>این تقسم بندی وجود ندارد</a:t>
            </a:r>
            <a:endParaRPr lang="fa-IR" dirty="0" smtClean="0"/>
          </a:p>
          <a:p>
            <a:pPr>
              <a:buNone/>
            </a:pPr>
            <a:r>
              <a:rPr lang="fa-IR" sz="2400" dirty="0" smtClean="0"/>
              <a:t>1-نوع پارانویید:با یک یا چند هزیان عمدتا گزند واسیب ,بزرگ منشی و انتساب.توهم شنوایی از علائم برجسته انهاست.بیشتر دهه 2و3 زندگی دیده میشود,تخریب عملکرد روانی و واکنش های عاطفی انها از سایر گروها کمتر است.</a:t>
            </a:r>
          </a:p>
          <a:p>
            <a:pPr>
              <a:buNone/>
            </a:pPr>
            <a:r>
              <a:rPr lang="fa-IR" sz="2400" dirty="0" smtClean="0"/>
              <a:t>2-نوع اشفته:با پسرفت اشکار به مراحل ابتدایی رشد روانی و رفتارهای مهارگسیخته و رفتارهای اشفته مشخص میشود. اغلب قبل 25 سالگی رخ میدهد.</a:t>
            </a:r>
          </a:p>
          <a:p>
            <a:pPr>
              <a:buNone/>
            </a:pPr>
            <a:r>
              <a:rPr lang="fa-IR" sz="2400" dirty="0" smtClean="0"/>
              <a:t>3-نوع کاتوتونیک:اختلال واضح در عملکرد روانی حرکتی اهنا دیده میشود به صورت اختلال در فعالیت بدنی و وضعیت بدنی است</a:t>
            </a:r>
          </a:p>
          <a:p>
            <a:pPr>
              <a:buNone/>
            </a:pPr>
            <a:r>
              <a:rPr lang="fa-IR" sz="2400" dirty="0" smtClean="0"/>
              <a:t>4-نوع نامتمایز:علائم تلفیقی از چند گروه را دارند.</a:t>
            </a:r>
          </a:p>
          <a:p>
            <a:pPr>
              <a:buNone/>
            </a:pPr>
            <a:r>
              <a:rPr lang="fa-IR" sz="2400" dirty="0" smtClean="0"/>
              <a:t> 5-نوع باقیمانده :در غیاب علائم بارز و فعال اسکیزو فرنی مثل توهم </a:t>
            </a:r>
          </a:p>
          <a:p>
            <a:pPr>
              <a:buNone/>
            </a:pPr>
            <a:r>
              <a:rPr lang="fa-IR" sz="2400" dirty="0" smtClean="0"/>
              <a:t>     وهزیان ,علائم منفی را بیشتر دارند مثل انزوای اجتماعی</a:t>
            </a:r>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lstStyle/>
          <a:p>
            <a:pPr>
              <a:buNone/>
            </a:pPr>
            <a:r>
              <a:rPr lang="fa-IR" sz="3600" dirty="0" smtClean="0"/>
              <a:t>سیر وپیش اگهی:</a:t>
            </a:r>
          </a:p>
          <a:p>
            <a:pPr>
              <a:buNone/>
            </a:pPr>
            <a:r>
              <a:rPr lang="fa-IR" sz="2800" dirty="0" smtClean="0"/>
              <a:t>  </a:t>
            </a:r>
            <a:r>
              <a:rPr lang="fa-IR" sz="2400" dirty="0" smtClean="0"/>
              <a:t>شروع در سن پایین ,وجود علائم اشکار ساز واضح ,شروع حاد ,خوب </a:t>
            </a:r>
          </a:p>
          <a:p>
            <a:pPr>
              <a:buNone/>
            </a:pPr>
            <a:r>
              <a:rPr lang="fa-IR" sz="2400" dirty="0" smtClean="0"/>
              <a:t>   بودن سابقه ی پیش مرضی از نظر اجتماعی ,جنسی وشغلی</a:t>
            </a:r>
          </a:p>
          <a:p>
            <a:pPr>
              <a:buNone/>
            </a:pPr>
            <a:r>
              <a:rPr lang="fa-IR" sz="2400" dirty="0" smtClean="0"/>
              <a:t>   متاهل بودن,سابقه اختلال خلقی در خانواده,وجود علائم مثبت,</a:t>
            </a:r>
          </a:p>
          <a:p>
            <a:pPr>
              <a:buNone/>
            </a:pPr>
            <a:r>
              <a:rPr lang="fa-IR" sz="2400" dirty="0" smtClean="0"/>
              <a:t>  سابقه برخورداری از یک نظام حمایتی خوب,وجود علایم خلقی همگی به</a:t>
            </a:r>
          </a:p>
          <a:p>
            <a:pPr>
              <a:buNone/>
            </a:pPr>
            <a:r>
              <a:rPr lang="fa-IR" sz="2400" dirty="0" smtClean="0"/>
              <a:t>  نفع پیش اگهی خوب هستند.اما وجود علائم منفی ,داشتن نشانه وعلائم </a:t>
            </a:r>
          </a:p>
          <a:p>
            <a:pPr>
              <a:buNone/>
            </a:pPr>
            <a:r>
              <a:rPr lang="fa-IR" sz="2400" dirty="0" smtClean="0"/>
              <a:t> عصبی سابقه ی اسیب دیدگی در ایتدای تولدونبود هیچ گونه بهبودی در </a:t>
            </a:r>
          </a:p>
          <a:p>
            <a:pPr>
              <a:buNone/>
            </a:pPr>
            <a:r>
              <a:rPr lang="fa-IR" sz="2400" dirty="0" smtClean="0"/>
              <a:t> عرض سه سال وعود های کرر به نفع پیش اگهی بد هستند.</a:t>
            </a:r>
          </a:p>
          <a:p>
            <a:pPr>
              <a:buNone/>
            </a:pPr>
            <a:r>
              <a:rPr lang="fa-IR" sz="2400" dirty="0" smtClean="0"/>
              <a:t> پس از اولین حمله بیماری معمولا علائم فروکش کرده ولی اغلب مجددا عود</a:t>
            </a:r>
          </a:p>
          <a:p>
            <a:pPr>
              <a:buNone/>
            </a:pPr>
            <a:r>
              <a:rPr lang="fa-IR" sz="2400" dirty="0" smtClean="0"/>
              <a:t> می کند با هر عود هم برگشت به سطح اولیه سلامت کمتر میسر است.</a:t>
            </a:r>
          </a:p>
          <a:p>
            <a:pPr>
              <a:buNone/>
            </a:pPr>
            <a:r>
              <a:rPr lang="fa-IR" sz="2400" dirty="0" smtClean="0"/>
              <a:t>باحملات بعدی علائم مثبت کمتر وعلائم منفی بیشتر بروز پیدا می کند.</a:t>
            </a:r>
          </a:p>
          <a:p>
            <a:pPr>
              <a:buNone/>
            </a:pPr>
            <a:endParaRPr lang="fa-IR" sz="2400" dirty="0" smtClean="0"/>
          </a:p>
          <a:p>
            <a:pPr>
              <a:buNone/>
            </a:pPr>
            <a:endParaRPr lang="fa-IR" sz="2400" dirty="0" smtClean="0"/>
          </a:p>
          <a:p>
            <a:endParaRPr lang="fa-IR" sz="2400" dirty="0"/>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lstStyle/>
          <a:p>
            <a:pPr>
              <a:buNone/>
            </a:pPr>
            <a:r>
              <a:rPr lang="fa-IR" sz="3600" dirty="0" smtClean="0"/>
              <a:t>درمان اسکیزوفرنی:</a:t>
            </a:r>
          </a:p>
          <a:p>
            <a:pPr>
              <a:buNone/>
            </a:pPr>
            <a:r>
              <a:rPr lang="fa-IR" sz="2400" dirty="0" smtClean="0"/>
              <a:t>دودسته دارویی مهم دارد</a:t>
            </a:r>
          </a:p>
          <a:p>
            <a:pPr>
              <a:buNone/>
            </a:pPr>
            <a:r>
              <a:rPr lang="fa-IR" sz="2400" dirty="0" smtClean="0"/>
              <a:t> 1-داروهای انتی سایکوتیک نسل 1یا کلاسیک:</a:t>
            </a:r>
          </a:p>
          <a:p>
            <a:pPr>
              <a:buNone/>
            </a:pPr>
            <a:r>
              <a:rPr lang="fa-IR" sz="2400" dirty="0" smtClean="0"/>
              <a:t>  این داروها مهارکننده گیرنده های دوپامینی هستند شامل  کلرپرومازین, تیوریدازین,تری فلوپرازین,پرفنازین,</a:t>
            </a:r>
          </a:p>
          <a:p>
            <a:pPr>
              <a:buNone/>
            </a:pPr>
            <a:r>
              <a:rPr lang="fa-IR" sz="2400" dirty="0" smtClean="0"/>
              <a:t> هالوپریدول...</a:t>
            </a:r>
          </a:p>
          <a:p>
            <a:pPr>
              <a:buNone/>
            </a:pPr>
            <a:r>
              <a:rPr lang="fa-IR" sz="2400" dirty="0" smtClean="0"/>
              <a:t>مهم ترین عوارض این داروها عوارض اکستراپیرامیدال ,تشنج,عوارض انتی کولینرژیک,عوارض قلبی عروقی وعوارض اندوکرینی است</a:t>
            </a:r>
          </a:p>
          <a:p>
            <a:pPr>
              <a:buNone/>
            </a:pPr>
            <a:r>
              <a:rPr lang="fa-IR" sz="2400" dirty="0" smtClean="0"/>
              <a:t>2-داروهای جدید یا نسل دوم:</a:t>
            </a:r>
          </a:p>
          <a:p>
            <a:pPr>
              <a:buNone/>
            </a:pPr>
            <a:r>
              <a:rPr lang="fa-IR" sz="2400" dirty="0" smtClean="0"/>
              <a:t>مهار گیرنده های سروتونین دوپامین</a:t>
            </a:r>
          </a:p>
          <a:p>
            <a:pPr>
              <a:buNone/>
            </a:pPr>
            <a:endParaRPr lang="fa-IR" sz="2800" dirty="0" smtClean="0"/>
          </a:p>
          <a:p>
            <a:endParaRPr lang="fa-IR" dirty="0"/>
          </a:p>
        </p:txBody>
      </p:sp>
    </p:spTree>
  </p:cSld>
  <p:clrMapOvr>
    <a:masterClrMapping/>
  </p:clrMapOvr>
  <p:transition>
    <p:zo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514</TotalTime>
  <Words>1273</Words>
  <Application>Microsoft Office PowerPoint</Application>
  <PresentationFormat>On-screen Show (4:3)</PresentationFormat>
  <Paragraphs>103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Solstice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01</dc:creator>
  <cp:lastModifiedBy>01</cp:lastModifiedBy>
  <cp:revision>62</cp:revision>
  <dcterms:created xsi:type="dcterms:W3CDTF">2018-08-07T14:21:42Z</dcterms:created>
  <dcterms:modified xsi:type="dcterms:W3CDTF">2018-08-09T04:11:23Z</dcterms:modified>
</cp:coreProperties>
</file>