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56" r:id="rId4"/>
    <p:sldId id="257" r:id="rId5"/>
    <p:sldId id="258" r:id="rId6"/>
    <p:sldId id="259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53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F:\Desktop\besmellah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095" y="1600200"/>
            <a:ext cx="7100095" cy="568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:\Desktop\499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1" r="7083" b="1231"/>
          <a:stretch/>
        </p:blipFill>
        <p:spPr bwMode="auto">
          <a:xfrm>
            <a:off x="0" y="36287"/>
            <a:ext cx="1320800" cy="142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412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394559"/>
            <a:ext cx="5715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6600" dirty="0">
                <a:ln>
                  <a:solidFill>
                    <a:srgbClr val="FF0000"/>
                  </a:solidFill>
                </a:ln>
                <a:cs typeface="B Titr" pitchFamily="2" charset="-78"/>
              </a:rPr>
              <a:t>برنامه </a:t>
            </a:r>
            <a:r>
              <a:rPr lang="fa-IR" sz="6600" dirty="0" smtClean="0">
                <a:ln>
                  <a:solidFill>
                    <a:srgbClr val="FF0000"/>
                  </a:solidFill>
                </a:ln>
                <a:cs typeface="B Titr" pitchFamily="2" charset="-78"/>
              </a:rPr>
              <a:t>آموزشی</a:t>
            </a:r>
          </a:p>
          <a:p>
            <a:pPr algn="ctr" rtl="1"/>
            <a:r>
              <a:rPr lang="fa-IR" sz="6600" dirty="0" smtClean="0">
                <a:ln>
                  <a:solidFill>
                    <a:srgbClr val="FF0000"/>
                  </a:solidFill>
                </a:ln>
                <a:cs typeface="B Titr" pitchFamily="2" charset="-78"/>
              </a:rPr>
              <a:t>مقطع </a:t>
            </a:r>
            <a:r>
              <a:rPr lang="fa-IR" sz="6600" dirty="0">
                <a:ln>
                  <a:solidFill>
                    <a:srgbClr val="FF0000"/>
                  </a:solidFill>
                </a:ln>
                <a:cs typeface="B Titr" pitchFamily="2" charset="-78"/>
              </a:rPr>
              <a:t>علوم </a:t>
            </a:r>
            <a:r>
              <a:rPr lang="fa-IR" sz="6600" dirty="0" smtClean="0">
                <a:ln>
                  <a:solidFill>
                    <a:srgbClr val="FF0000"/>
                  </a:solidFill>
                </a:ln>
                <a:cs typeface="B Titr" pitchFamily="2" charset="-78"/>
              </a:rPr>
              <a:t>پایه</a:t>
            </a:r>
          </a:p>
          <a:p>
            <a:pPr algn="ctr" rtl="1"/>
            <a:r>
              <a:rPr lang="fa-IR" sz="6600" dirty="0" smtClean="0">
                <a:ln>
                  <a:solidFill>
                    <a:srgbClr val="FF0000"/>
                  </a:solidFill>
                </a:ln>
                <a:cs typeface="B Titr" pitchFamily="2" charset="-78"/>
              </a:rPr>
              <a:t>رشته پزشکی</a:t>
            </a:r>
          </a:p>
          <a:p>
            <a:pPr algn="ctr" rtl="1"/>
            <a:r>
              <a:rPr lang="fa-IR" sz="6600" dirty="0" smtClean="0">
                <a:ln>
                  <a:solidFill>
                    <a:srgbClr val="FF0000"/>
                  </a:solidFill>
                </a:ln>
                <a:cs typeface="B Titr" pitchFamily="2" charset="-78"/>
              </a:rPr>
              <a:t>(</a:t>
            </a:r>
            <a:r>
              <a:rPr lang="fa-IR" sz="6600" dirty="0">
                <a:ln>
                  <a:solidFill>
                    <a:srgbClr val="FF0000"/>
                  </a:solidFill>
                </a:ln>
                <a:cs typeface="B Titr" pitchFamily="2" charset="-78"/>
              </a:rPr>
              <a:t>آرایش دروس</a:t>
            </a:r>
            <a:r>
              <a:rPr lang="fa-IR" sz="6600" dirty="0" smtClean="0">
                <a:ln>
                  <a:solidFill>
                    <a:srgbClr val="FF0000"/>
                  </a:solidFill>
                </a:ln>
                <a:cs typeface="B Titr" pitchFamily="2" charset="-78"/>
              </a:rPr>
              <a:t>)</a:t>
            </a:r>
            <a:r>
              <a:rPr lang="en-US" sz="6600" dirty="0">
                <a:ln>
                  <a:solidFill>
                    <a:srgbClr val="FF0000"/>
                  </a:solidFill>
                </a:ln>
                <a:cs typeface="B Titr" pitchFamily="2" charset="-78"/>
              </a:rPr>
              <a:t> </a:t>
            </a:r>
          </a:p>
        </p:txBody>
      </p:sp>
      <p:pic>
        <p:nvPicPr>
          <p:cNvPr id="3" name="Picture 2" descr="F:\Desktop\499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1" r="7083" b="1231"/>
          <a:stretch/>
        </p:blipFill>
        <p:spPr bwMode="auto">
          <a:xfrm>
            <a:off x="0" y="36287"/>
            <a:ext cx="1320800" cy="142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16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893531"/>
              </p:ext>
            </p:extLst>
          </p:nvPr>
        </p:nvGraphicFramePr>
        <p:xfrm>
          <a:off x="-1" y="457201"/>
          <a:ext cx="6858001" cy="830580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55623"/>
                <a:gridCol w="1455623"/>
                <a:gridCol w="1455623"/>
                <a:gridCol w="1245566"/>
                <a:gridCol w="1245566"/>
              </a:tblGrid>
              <a:tr h="349941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4060" algn="l"/>
                        </a:tabLst>
                      </a:pPr>
                      <a:r>
                        <a:rPr lang="fa-IR" sz="1800" b="1" dirty="0">
                          <a:effectLst/>
                          <a:cs typeface="B Titr" pitchFamily="2" charset="-78"/>
                        </a:rPr>
                        <a:t>ترم اول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998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Titr" pitchFamily="2" charset="-78"/>
                        </a:rPr>
                        <a:t>عنوان بسته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نام درس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ساعت نظری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ساعت</a:t>
                      </a:r>
                      <a:endParaRPr lang="en-US" sz="1800" b="1">
                        <a:effectLst/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عملی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واحد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9883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Titr" pitchFamily="2" charset="-78"/>
                        </a:rPr>
                        <a:t>بسته قلب و عروق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فیزیولوژی گردش خون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19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1.23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988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تشریح قلب و عروق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17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16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1.5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422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فیزیولوژی قلب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0.52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994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تغذیه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0.23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9883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Titr" pitchFamily="2" charset="-78"/>
                        </a:rPr>
                        <a:t>بسته سلول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فیزیولوژی سلول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14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0.82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988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مقدمات تشریح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38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2.46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988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بیوشیمی سلولی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32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15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2.23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98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تشریح اسکلتی عضلانی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30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20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2.34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42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ادبیات فارسی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51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3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988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اصول خدمات سلامت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26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1.5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42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زبان عمومی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51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3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42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آداب پزشکی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0.47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9941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Titr" pitchFamily="2" charset="-78"/>
                        </a:rPr>
                        <a:t>جمع واحد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19.3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3157" marR="531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32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396727"/>
              </p:ext>
            </p:extLst>
          </p:nvPr>
        </p:nvGraphicFramePr>
        <p:xfrm>
          <a:off x="76198" y="304800"/>
          <a:ext cx="6705602" cy="864445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913162"/>
                <a:gridCol w="1198110"/>
                <a:gridCol w="1198110"/>
                <a:gridCol w="1198110"/>
                <a:gridCol w="1198110"/>
              </a:tblGrid>
              <a:tr h="290526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4060" algn="l"/>
                        </a:tabLst>
                      </a:pPr>
                      <a:r>
                        <a:rPr lang="fa-IR" sz="1700" b="1" dirty="0">
                          <a:effectLst/>
                          <a:cs typeface="B Titr" pitchFamily="2" charset="-78"/>
                        </a:rPr>
                        <a:t>ترم دوم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006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Titr" pitchFamily="2" charset="-78"/>
                        </a:rPr>
                        <a:t>عنوان بسته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نام درس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ساعت نظری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ساعت</a:t>
                      </a:r>
                      <a:endParaRPr lang="en-US" sz="1700" b="1">
                        <a:effectLst/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عملی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واحد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449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Titr" pitchFamily="2" charset="-78"/>
                        </a:rPr>
                        <a:t>بسته تنفس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تشریح تنفس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 smtClean="0">
                          <a:effectLst/>
                          <a:cs typeface="B Nazanin" pitchFamily="2" charset="-78"/>
                        </a:rPr>
                        <a:t>0.70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63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فیزیولوژی تنفس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10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 smtClean="0">
                          <a:effectLst/>
                          <a:cs typeface="B Nazanin" pitchFamily="2" charset="-78"/>
                        </a:rPr>
                        <a:t>0.69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637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Titr" pitchFamily="2" charset="-78"/>
                        </a:rPr>
                        <a:t>بسته گوارش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فیزیولوژی گوارش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10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 smtClean="0">
                          <a:effectLst/>
                          <a:cs typeface="B Nazanin" pitchFamily="2" charset="-78"/>
                        </a:rPr>
                        <a:t>0.69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44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تشریح گوارش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26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17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31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تغذیه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 smtClean="0">
                          <a:effectLst/>
                          <a:cs typeface="B Nazanin" pitchFamily="2" charset="-78"/>
                        </a:rPr>
                        <a:t>0.23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7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Titr" pitchFamily="2" charset="-78"/>
                        </a:rPr>
                        <a:t> 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زبان تخصصی1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Nazanin" pitchFamily="2" charset="-78"/>
                        </a:rPr>
                        <a:t>51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3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7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Titr" pitchFamily="2" charset="-78"/>
                        </a:rPr>
                        <a:t> 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تشریح سر وگردن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Nazanin" pitchFamily="2" charset="-78"/>
                        </a:rPr>
                        <a:t>20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17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 smtClean="0">
                          <a:effectLst/>
                          <a:cs typeface="B Nazanin" pitchFamily="2" charset="-78"/>
                        </a:rPr>
                        <a:t>1.67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4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Titr" pitchFamily="2" charset="-78"/>
                        </a:rPr>
                        <a:t> 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فیزیک پزشکی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30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4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Titr" pitchFamily="2" charset="-78"/>
                        </a:rPr>
                        <a:t> 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روانشناسی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34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4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Titr" pitchFamily="2" charset="-78"/>
                        </a:rPr>
                        <a:t> 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اپیدمیولوژی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34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4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Titr" pitchFamily="2" charset="-78"/>
                        </a:rPr>
                        <a:t> 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اندیشه اسلامی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34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6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Titr" pitchFamily="2" charset="-78"/>
                        </a:rPr>
                        <a:t> 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اخلاق و مفاهیم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34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4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Titr" pitchFamily="2" charset="-78"/>
                        </a:rPr>
                        <a:t> 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آداب پزشکی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 smtClean="0">
                          <a:effectLst/>
                          <a:cs typeface="B Nazanin" pitchFamily="2" charset="-78"/>
                        </a:rPr>
                        <a:t>0.47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318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Titr" pitchFamily="2" charset="-78"/>
                        </a:rPr>
                        <a:t>جمع واحد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7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700" b="1" dirty="0">
                          <a:effectLst/>
                          <a:cs typeface="B Nazanin" pitchFamily="2" charset="-78"/>
                        </a:rPr>
                        <a:t>19.45</a:t>
                      </a:r>
                      <a:endParaRPr lang="en-US" sz="17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1496" marR="514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879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045196"/>
              </p:ext>
            </p:extLst>
          </p:nvPr>
        </p:nvGraphicFramePr>
        <p:xfrm>
          <a:off x="4" y="228600"/>
          <a:ext cx="6857996" cy="871507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55622"/>
                <a:gridCol w="1455622"/>
                <a:gridCol w="1455622"/>
                <a:gridCol w="1245565"/>
                <a:gridCol w="1245565"/>
              </a:tblGrid>
              <a:tr h="232834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4060" algn="l"/>
                        </a:tabLst>
                      </a:pPr>
                      <a:r>
                        <a:rPr lang="fa-IR" sz="1600" b="1" dirty="0">
                          <a:effectLst/>
                          <a:cs typeface="B Titr" pitchFamily="2" charset="-78"/>
                        </a:rPr>
                        <a:t>ترم سوم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656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Titr" pitchFamily="2" charset="-78"/>
                        </a:rPr>
                        <a:t>عنوان بسته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نام درس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ساعت نظری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ساعت</a:t>
                      </a:r>
                      <a:endParaRPr lang="en-US" sz="1600" b="1">
                        <a:effectLst/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عملی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واحد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666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Titr" pitchFamily="2" charset="-78"/>
                        </a:rPr>
                        <a:t>بسته غدد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فیزیولوژی غدد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20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1.28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66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تشریح غدد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6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0.4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3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تغذیه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--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0.23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3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بیوشیمی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12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0.70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666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Titr" pitchFamily="2" charset="-78"/>
                        </a:rPr>
                        <a:t>بسته کلیه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تشریح ادراری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14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1.05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66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فیزیولوژی کلیه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12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0.81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3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تغذیه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3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0.17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66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بیوشیمی کلیه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0.23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1334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Titr" pitchFamily="2" charset="-78"/>
                        </a:rPr>
                        <a:t>بسته اعصاب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فیزیولوژی اعصاب و حواس ویژه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Nazanin" pitchFamily="2" charset="-78"/>
                        </a:rPr>
                        <a:t>24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1.52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66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تشریح اعصاب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25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14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1.88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0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تشریح حواس ویژه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14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0.93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6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Titr" pitchFamily="2" charset="-78"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Nazanin" pitchFamily="2" charset="-78"/>
                        </a:rPr>
                        <a:t>آداب پزشکی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0.47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Titr" pitchFamily="2" charset="-78"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Nazanin" pitchFamily="2" charset="-78"/>
                        </a:rPr>
                        <a:t>زبان تخصصی2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51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3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6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Titr" pitchFamily="2" charset="-78"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Nazanin" pitchFamily="2" charset="-78"/>
                        </a:rPr>
                        <a:t>اندیشه اسلامی2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34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Titr" pitchFamily="2" charset="-78"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ایمنی شناسی پزشکی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38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cs typeface="B Nazanin" pitchFamily="2" charset="-78"/>
                        </a:rPr>
                        <a:t>2.23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34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Titr" pitchFamily="2" charset="-78"/>
                        </a:rPr>
                        <a:t>جمع واحد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16.9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5774" marR="457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15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530253"/>
              </p:ext>
            </p:extLst>
          </p:nvPr>
        </p:nvGraphicFramePr>
        <p:xfrm>
          <a:off x="2" y="685800"/>
          <a:ext cx="6857998" cy="812816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956642"/>
                <a:gridCol w="1225339"/>
                <a:gridCol w="1225339"/>
                <a:gridCol w="1225339"/>
                <a:gridCol w="1225339"/>
              </a:tblGrid>
              <a:tr h="236975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74060" algn="l"/>
                        </a:tabLs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ترم چهارم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7395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Titr" pitchFamily="2" charset="-78"/>
                        </a:rPr>
                        <a:t>عنوان بسته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نام درس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ساعت نظری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ساعت</a:t>
                      </a:r>
                      <a:endParaRPr lang="en-US" sz="1800" b="1">
                        <a:effectLst/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عملی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واحد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926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Titr" pitchFamily="2" charset="-78"/>
                        </a:rPr>
                        <a:t>بسته میکروب شناسی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باکتری شناسی پزشکی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41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20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3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5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ویروس شناسی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17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1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5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انگل شناسی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28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12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5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قارچ شناسی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15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1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51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Titr" pitchFamily="2" charset="-78"/>
                        </a:rPr>
                        <a:t>بسته خون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فیزیولوژی خون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5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0.34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itchFamily="2" charset="-78"/>
                        </a:rPr>
                        <a:t>تغذیه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0.11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5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متون اسلامی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34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5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آمار پزشکی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17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5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پاتولوژی عمومی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51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34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5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اپیدمیولوژی واگیر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17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92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اپیدمیولوژی غیر واگیر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17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-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1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5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آداب پزشکی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0.47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75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Titr" pitchFamily="2" charset="-78"/>
                        </a:rPr>
                        <a:t>جمع واحد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effectLst/>
                          <a:cs typeface="B Nazanin" pitchFamily="2" charset="-78"/>
                        </a:rPr>
                        <a:t>16.92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823" marR="568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42883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</TotalTime>
  <Words>354</Words>
  <Application>Microsoft Office PowerPoint</Application>
  <PresentationFormat>On-screen Show (4:3)</PresentationFormat>
  <Paragraphs>288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sajadi</dc:creator>
  <cp:lastModifiedBy>sajadi</cp:lastModifiedBy>
  <cp:revision>9</cp:revision>
  <dcterms:created xsi:type="dcterms:W3CDTF">2006-08-16T00:00:00Z</dcterms:created>
  <dcterms:modified xsi:type="dcterms:W3CDTF">2017-05-21T18:14:08Z</dcterms:modified>
</cp:coreProperties>
</file>