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92" r:id="rId4"/>
    <p:sldId id="293" r:id="rId5"/>
    <p:sldId id="291" r:id="rId6"/>
    <p:sldId id="302" r:id="rId7"/>
    <p:sldId id="263" r:id="rId8"/>
    <p:sldId id="258" r:id="rId9"/>
    <p:sldId id="295" r:id="rId10"/>
    <p:sldId id="296" r:id="rId11"/>
    <p:sldId id="259" r:id="rId12"/>
    <p:sldId id="298" r:id="rId13"/>
    <p:sldId id="299" r:id="rId14"/>
    <p:sldId id="300" r:id="rId15"/>
    <p:sldId id="260" r:id="rId16"/>
    <p:sldId id="297" r:id="rId17"/>
    <p:sldId id="257" r:id="rId18"/>
    <p:sldId id="305" r:id="rId19"/>
    <p:sldId id="261" r:id="rId20"/>
    <p:sldId id="290" r:id="rId21"/>
    <p:sldId id="303" r:id="rId22"/>
    <p:sldId id="267" r:id="rId23"/>
    <p:sldId id="269" r:id="rId24"/>
    <p:sldId id="288" r:id="rId25"/>
    <p:sldId id="285" r:id="rId26"/>
    <p:sldId id="270" r:id="rId27"/>
    <p:sldId id="271" r:id="rId28"/>
    <p:sldId id="272" r:id="rId29"/>
    <p:sldId id="275" r:id="rId30"/>
    <p:sldId id="286" r:id="rId31"/>
    <p:sldId id="304" r:id="rId32"/>
    <p:sldId id="276" r:id="rId33"/>
    <p:sldId id="277" r:id="rId34"/>
    <p:sldId id="289" r:id="rId3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4124-ACE0-464E-81C3-CA6F042E93EC}" type="datetimeFigureOut">
              <a:rPr lang="fa-IR" smtClean="0"/>
              <a:t>02/27/1442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306D-0A5C-421C-8EA8-FB1DB2E6D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412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4124-ACE0-464E-81C3-CA6F042E93EC}" type="datetimeFigureOut">
              <a:rPr lang="fa-IR" smtClean="0"/>
              <a:t>02/27/1442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306D-0A5C-421C-8EA8-FB1DB2E6D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753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4124-ACE0-464E-81C3-CA6F042E93EC}" type="datetimeFigureOut">
              <a:rPr lang="fa-IR" smtClean="0"/>
              <a:t>02/27/1442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306D-0A5C-421C-8EA8-FB1DB2E6D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467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4124-ACE0-464E-81C3-CA6F042E93EC}" type="datetimeFigureOut">
              <a:rPr lang="fa-IR" smtClean="0"/>
              <a:t>02/27/1442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306D-0A5C-421C-8EA8-FB1DB2E6D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493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4124-ACE0-464E-81C3-CA6F042E93EC}" type="datetimeFigureOut">
              <a:rPr lang="fa-IR" smtClean="0"/>
              <a:t>02/27/1442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306D-0A5C-421C-8EA8-FB1DB2E6D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033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4124-ACE0-464E-81C3-CA6F042E93EC}" type="datetimeFigureOut">
              <a:rPr lang="fa-IR" smtClean="0"/>
              <a:t>02/27/1442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306D-0A5C-421C-8EA8-FB1DB2E6D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20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4124-ACE0-464E-81C3-CA6F042E93EC}" type="datetimeFigureOut">
              <a:rPr lang="fa-IR" smtClean="0"/>
              <a:t>02/27/1442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306D-0A5C-421C-8EA8-FB1DB2E6D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442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4124-ACE0-464E-81C3-CA6F042E93EC}" type="datetimeFigureOut">
              <a:rPr lang="fa-IR" smtClean="0"/>
              <a:t>02/27/1442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306D-0A5C-421C-8EA8-FB1DB2E6D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537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4124-ACE0-464E-81C3-CA6F042E93EC}" type="datetimeFigureOut">
              <a:rPr lang="fa-IR" smtClean="0"/>
              <a:t>02/27/1442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306D-0A5C-421C-8EA8-FB1DB2E6D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5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4124-ACE0-464E-81C3-CA6F042E93EC}" type="datetimeFigureOut">
              <a:rPr lang="fa-IR" smtClean="0"/>
              <a:t>02/27/1442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306D-0A5C-421C-8EA8-FB1DB2E6D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727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4124-ACE0-464E-81C3-CA6F042E93EC}" type="datetimeFigureOut">
              <a:rPr lang="fa-IR" smtClean="0"/>
              <a:t>02/27/1442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306D-0A5C-421C-8EA8-FB1DB2E6D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194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F4124-ACE0-464E-81C3-CA6F042E93EC}" type="datetimeFigureOut">
              <a:rPr lang="fa-IR" smtClean="0"/>
              <a:t>02/27/1442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2306D-0A5C-421C-8EA8-FB1DB2E6D0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2716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files.d1g.com/photos/16/31/2933116_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1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نتیجه تصویری برای ‪types of Epitope‬‏">
            <a:extLst>
              <a:ext uri="{FF2B5EF4-FFF2-40B4-BE49-F238E27FC236}">
                <a16:creationId xmlns:a16="http://schemas.microsoft.com/office/drawing/2014/main" xmlns="" id="{E86DF999-6280-42AC-89DC-5CFC9B90E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46806" cy="5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4C6D2E44-75B6-4461-93F9-2710FEC4DD94}"/>
              </a:ext>
            </a:extLst>
          </p:cNvPr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Immunogenicity and Antigens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75"/>
            <a:ext cx="9144000" cy="73652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Immunogenicity and Antigens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02" y="836712"/>
            <a:ext cx="8640960" cy="59075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l" rtl="0">
              <a:lnSpc>
                <a:spcPct val="30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Epitope Classification :</a:t>
            </a:r>
          </a:p>
          <a:p>
            <a:pPr marL="457200" lvl="0" indent="-457200" algn="l" rtl="0">
              <a:lnSpc>
                <a:spcPct val="3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1) Linear (sequential) Epitope : Accessible / Inaccessible</a:t>
            </a:r>
          </a:p>
          <a:p>
            <a:pPr marL="457200" lvl="0" indent="-457200" algn="l" rtl="0">
              <a:lnSpc>
                <a:spcPct val="3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2) Space ( Structural) (Conformational) Epitope</a:t>
            </a:r>
          </a:p>
          <a:p>
            <a:pPr marL="457200" lvl="0" indent="-457200" algn="l" rtl="0">
              <a:lnSpc>
                <a:spcPct val="3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3) Neo antigenic (New determinant) Epitope</a:t>
            </a:r>
          </a:p>
          <a:p>
            <a:pPr lvl="0" algn="l" rtl="0">
              <a:lnSpc>
                <a:spcPct val="300000"/>
              </a:lnSpc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657CB51-CE64-4BF7-AAFF-2C54C0919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30168" r="37714" b="14159"/>
          <a:stretch/>
        </p:blipFill>
        <p:spPr bwMode="auto">
          <a:xfrm>
            <a:off x="2411760" y="1181862"/>
            <a:ext cx="4097782" cy="564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E08A1C-8557-49A5-B25A-333196601652}"/>
              </a:ext>
            </a:extLst>
          </p:cNvPr>
          <p:cNvSpPr/>
          <p:nvPr/>
        </p:nvSpPr>
        <p:spPr>
          <a:xfrm>
            <a:off x="-27316" y="0"/>
            <a:ext cx="9171315" cy="1181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Epitope Classification :</a:t>
            </a:r>
          </a:p>
          <a:p>
            <a:pPr marL="457200" lvl="0" indent="-457200" algn="l" rtl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1) Linear (sequential) Epitope : Accessible / Inaccessible</a:t>
            </a:r>
          </a:p>
        </p:txBody>
      </p:sp>
    </p:spTree>
    <p:extLst>
      <p:ext uri="{BB962C8B-B14F-4D97-AF65-F5344CB8AC3E}">
        <p14:creationId xmlns:p14="http://schemas.microsoft.com/office/powerpoint/2010/main" val="4818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503D15B-AA2D-4E5B-90F7-F2F2FE0A3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t="30168" r="62144" b="14159"/>
          <a:stretch/>
        </p:blipFill>
        <p:spPr bwMode="auto">
          <a:xfrm>
            <a:off x="3635896" y="1189617"/>
            <a:ext cx="2520280" cy="56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150801-722A-4DFC-8539-264DBB74E302}"/>
              </a:ext>
            </a:extLst>
          </p:cNvPr>
          <p:cNvSpPr/>
          <p:nvPr/>
        </p:nvSpPr>
        <p:spPr>
          <a:xfrm>
            <a:off x="-3042" y="0"/>
            <a:ext cx="9147042" cy="1181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Epitope Classification :</a:t>
            </a:r>
          </a:p>
          <a:p>
            <a:pPr marL="457200" lvl="0" indent="-457200" algn="l" rtl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Space ( Structural) (Conformational) Epitope</a:t>
            </a:r>
          </a:p>
        </p:txBody>
      </p:sp>
    </p:spTree>
    <p:extLst>
      <p:ext uri="{BB962C8B-B14F-4D97-AF65-F5344CB8AC3E}">
        <p14:creationId xmlns:p14="http://schemas.microsoft.com/office/powerpoint/2010/main" val="37755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EA8A7F5-FEDE-41FA-8A89-CBB7DD12E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8" t="30168" r="21781" b="14159"/>
          <a:stretch/>
        </p:blipFill>
        <p:spPr bwMode="auto">
          <a:xfrm>
            <a:off x="3259742" y="1052736"/>
            <a:ext cx="2624515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00FA25-99BF-4616-BBAC-E8C29B6D889D}"/>
              </a:ext>
            </a:extLst>
          </p:cNvPr>
          <p:cNvSpPr/>
          <p:nvPr/>
        </p:nvSpPr>
        <p:spPr>
          <a:xfrm>
            <a:off x="-36512" y="0"/>
            <a:ext cx="9180512" cy="1181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Epitope Classification :</a:t>
            </a:r>
          </a:p>
          <a:p>
            <a:pPr marL="457200" lvl="0" indent="-457200" algn="l" rtl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Neoantigenic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(New determinant) Epitope</a:t>
            </a:r>
          </a:p>
        </p:txBody>
      </p:sp>
    </p:spTree>
    <p:extLst>
      <p:ext uri="{BB962C8B-B14F-4D97-AF65-F5344CB8AC3E}">
        <p14:creationId xmlns:p14="http://schemas.microsoft.com/office/powerpoint/2010/main" val="632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51520" y="908720"/>
            <a:ext cx="8640960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Epitope Classification : 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Epitope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Discontinuous Epitope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Immunogenicity and Antigens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نتیجه تصویری برای ‪Continuous Epitope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6"/>
          <a:stretch/>
        </p:blipFill>
        <p:spPr bwMode="auto">
          <a:xfrm>
            <a:off x="1763688" y="2852936"/>
            <a:ext cx="5904656" cy="38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37EFC22-6D4B-48AA-801F-4C640F552D25}"/>
              </a:ext>
            </a:extLst>
          </p:cNvPr>
          <p:cNvSpPr/>
          <p:nvPr/>
        </p:nvSpPr>
        <p:spPr>
          <a:xfrm>
            <a:off x="251520" y="1124744"/>
            <a:ext cx="8640960" cy="260205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Epitope Classification : </a:t>
            </a:r>
          </a:p>
          <a:p>
            <a:pPr marL="457200" lvl="0" indent="-457200" algn="l" rtl="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Haptenic Epitope………….BCR / Ab</a:t>
            </a:r>
          </a:p>
          <a:p>
            <a:pPr marL="457200" lvl="0" indent="-457200" algn="l" rtl="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Immunogenic Epitope …….TCR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8488D2F0-CDDA-470A-81FB-E0420118A64C}"/>
              </a:ext>
            </a:extLst>
          </p:cNvPr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Immunogenicity and Antigens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 cells express two types of Fc receptors of opposing functions ...">
            <a:extLst>
              <a:ext uri="{FF2B5EF4-FFF2-40B4-BE49-F238E27FC236}">
                <a16:creationId xmlns:a16="http://schemas.microsoft.com/office/drawing/2014/main" xmlns="" id="{619AD370-5C54-4350-86D4-FFC6FE5E3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0" r="37950" b="60384"/>
          <a:stretch/>
        </p:blipFill>
        <p:spPr bwMode="auto">
          <a:xfrm>
            <a:off x="539552" y="3933056"/>
            <a:ext cx="3744416" cy="27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ematic representation of the DC and T cell interaction: the ...">
            <a:extLst>
              <a:ext uri="{FF2B5EF4-FFF2-40B4-BE49-F238E27FC236}">
                <a16:creationId xmlns:a16="http://schemas.microsoft.com/office/drawing/2014/main" xmlns="" id="{E84DD217-8BEE-4312-A960-61DBE3069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15756" r="7309" b="6537"/>
          <a:stretch/>
        </p:blipFill>
        <p:spPr bwMode="auto">
          <a:xfrm>
            <a:off x="4690457" y="3933055"/>
            <a:ext cx="4191109" cy="27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3C5AB803-7C81-469D-B0EB-0F3706A0A169}"/>
              </a:ext>
            </a:extLst>
          </p:cNvPr>
          <p:cNvSpPr/>
          <p:nvPr/>
        </p:nvSpPr>
        <p:spPr>
          <a:xfrm rot="1211455">
            <a:off x="1214700" y="2699441"/>
            <a:ext cx="283355" cy="145911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2EB1A1F0-FD05-46D2-94C2-E242463F5447}"/>
              </a:ext>
            </a:extLst>
          </p:cNvPr>
          <p:cNvSpPr/>
          <p:nvPr/>
        </p:nvSpPr>
        <p:spPr>
          <a:xfrm rot="18732137">
            <a:off x="5556094" y="3024558"/>
            <a:ext cx="244584" cy="2562753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52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Effective Parameters in immunogenicity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9512" y="1052736"/>
            <a:ext cx="8784976" cy="5472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Alienation (self non-self discrimination): 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sperm, mitochondria, coronae</a:t>
            </a:r>
          </a:p>
          <a:p>
            <a:pPr marL="457200" indent="-4572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Molecular Size : (10000 D) /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HC=6,700,000/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=60,000 / AT=1031</a:t>
            </a:r>
          </a:p>
          <a:p>
            <a:pPr marL="457200" indent="-4572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Complexity :  (homo polymer/co polymer) / Aromatic AA </a:t>
            </a:r>
          </a:p>
          <a:p>
            <a:pPr marL="457200" indent="-4572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Degradability : Structural Stability : </a:t>
            </a:r>
          </a:p>
          <a:p>
            <a:pPr marL="457200" indent="-4572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Administration of Ag 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(IV)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(SC / ID / IM / IP )</a:t>
            </a:r>
          </a:p>
          <a:p>
            <a:pPr marL="457200" indent="-457200" algn="l" rtl="0">
              <a:lnSpc>
                <a:spcPct val="11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Genetic Makeup: Ps-Ag ( Human &amp;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mouce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 (Rabbit &amp; GP)-       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Leishmania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(C57 / H2-b): R………… (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Balb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 / H2-d): S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DE03F6D1-FB1F-44C8-A59B-18BEBA21B59A}"/>
              </a:ext>
            </a:extLst>
          </p:cNvPr>
          <p:cNvSpPr txBox="1">
            <a:spLocks/>
          </p:cNvSpPr>
          <p:nvPr/>
        </p:nvSpPr>
        <p:spPr>
          <a:xfrm>
            <a:off x="287524" y="1268760"/>
            <a:ext cx="8568952" cy="5256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92500"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Age </a:t>
            </a:r>
          </a:p>
          <a:p>
            <a:pPr marL="342900" indent="-3429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Genetic Makeup</a:t>
            </a:r>
          </a:p>
          <a:p>
            <a:pPr marL="342900" indent="-3429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Dietary</a:t>
            </a:r>
          </a:p>
          <a:p>
            <a:pPr marL="342900" indent="-3429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Exercise</a:t>
            </a:r>
          </a:p>
          <a:p>
            <a:pPr marL="342900" indent="-3429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Stress</a:t>
            </a:r>
          </a:p>
          <a:p>
            <a:pPr marL="342900" indent="-3429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Sexuality</a:t>
            </a:r>
          </a:p>
          <a:p>
            <a:pPr marL="342900" indent="-342900" algn="l" rtl="0">
              <a:lnSpc>
                <a:spcPct val="200000"/>
              </a:lnSpc>
              <a:buFont typeface="+mj-lt"/>
              <a:buAutoNum type="arabicParenR"/>
            </a:pP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B3B93517-EB88-400F-93B9-7231D0625796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7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properties of The host in immunogenicity 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79512" y="1052736"/>
            <a:ext cx="8784976" cy="5472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Cross Reaction :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Blood group Ab  (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heterophyle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Weil-Felix reaction 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proteous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vulgaris OX19 / rickettsia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typhi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Adjuvants: 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increase of survival time of immunogenic material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increase of M</a:t>
            </a:r>
            <a:r>
              <a:rPr lang="az-Cyrl-A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Lymphocyte stimulation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increase of immunogenic to M</a:t>
            </a:r>
            <a:r>
              <a:rPr lang="az-Cyrl-A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attachment (Effective Size)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CFA , IFA , ALUM ,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…..(Al. phosphate /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Al,K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sulfate, Be. sulfate)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Immunogenicity and Antigens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75"/>
            <a:ext cx="9144000" cy="73652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Immunogenicity and Antigens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568952" cy="54726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Definitions: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Antigen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Hapten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Carrier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Hapten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-Carrier =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Hapten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-Carrier  in Basic Sciences (signaling / Activation …)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Hapten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-Carrier   in Clinical Sciences (CAD)</a:t>
            </a:r>
          </a:p>
        </p:txBody>
      </p:sp>
    </p:spTree>
    <p:extLst>
      <p:ext uri="{BB962C8B-B14F-4D97-AF65-F5344CB8AC3E}">
        <p14:creationId xmlns:p14="http://schemas.microsoft.com/office/powerpoint/2010/main" val="14503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08" y="1196752"/>
            <a:ext cx="8856984" cy="4824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 algn="l" rtl="0">
              <a:lnSpc>
                <a:spcPct val="220000"/>
              </a:lnSpc>
              <a:buFont typeface="+mj-lt"/>
              <a:buAutoNum type="alphaUcPeriod"/>
            </a:pPr>
            <a:r>
              <a:rPr lang="en-US" sz="3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type of response:</a:t>
            </a:r>
          </a:p>
          <a:p>
            <a:pPr marL="514350" indent="-514350" algn="l" rtl="0">
              <a:lnSpc>
                <a:spcPct val="22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</a:t>
            </a:r>
            <a:endParaRPr lang="en-US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lnSpc>
                <a:spcPct val="220000"/>
              </a:lnSpc>
              <a:buFont typeface="+mj-lt"/>
              <a:buAutoNum type="arabicParenR"/>
            </a:pPr>
            <a:r>
              <a:rPr lang="en-U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Tolergen</a:t>
            </a:r>
            <a:r>
              <a:rPr lang="en-U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(Tolerance / Immunological unresponsiveness)</a:t>
            </a:r>
          </a:p>
          <a:p>
            <a:pPr marL="514350" indent="-514350" algn="l" rtl="0">
              <a:lnSpc>
                <a:spcPct val="220000"/>
              </a:lnSpc>
              <a:buFont typeface="+mj-lt"/>
              <a:buAutoNum type="arabicParenR"/>
            </a:pPr>
            <a:r>
              <a:rPr lang="en-U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Allergen</a:t>
            </a:r>
            <a:r>
              <a:rPr lang="en-U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(Hypersensitivity):</a:t>
            </a:r>
            <a:r>
              <a:rPr lang="en-US" sz="3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</a:p>
          <a:p>
            <a:pPr algn="l" rtl="0">
              <a:lnSpc>
                <a:spcPct val="220000"/>
              </a:lnSpc>
            </a:pPr>
            <a:r>
              <a:rPr lang="en-U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MW  / Stability  /  Glycosylation  /   Solubility </a:t>
            </a:r>
            <a:endParaRPr lang="en-US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220000"/>
              </a:lnSpc>
            </a:pPr>
            <a:r>
              <a:rPr lang="en-U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</a:t>
            </a:r>
            <a:endParaRPr lang="fa-IR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Antigenic (</a:t>
            </a:r>
            <a:r>
              <a:rPr lang="en-US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Stimulators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Classification 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2DFDB83D-D588-4BED-A2B6-BA6E0E18A54E}"/>
              </a:ext>
            </a:extLst>
          </p:cNvPr>
          <p:cNvSpPr txBox="1">
            <a:spLocks/>
          </p:cNvSpPr>
          <p:nvPr/>
        </p:nvSpPr>
        <p:spPr>
          <a:xfrm>
            <a:off x="143508" y="1196752"/>
            <a:ext cx="8856984" cy="52565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92500"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20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type of recognition and presentation: (severity)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Ag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[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 / two signal / (1/100-1/1000) B &amp; T cells]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Ag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[2-20% / α1 (MHCII) - CDR4 (</a:t>
            </a:r>
            <a:r>
              <a:rPr lang="el-G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TCR)/ CK secretion</a:t>
            </a:r>
          </a:p>
          <a:p>
            <a:pPr algn="l" rtl="0">
              <a:lnSpc>
                <a:spcPct val="20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(IL-2 , IFN-</a:t>
            </a:r>
            <a:r>
              <a:rPr lang="el-G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TNF-</a:t>
            </a:r>
            <a:r>
              <a:rPr lang="el-G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Apoptosis )  </a:t>
            </a:r>
          </a:p>
          <a:p>
            <a:pPr algn="l" rtl="0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        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Mitogen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[30-70% / non-specific &amp; polyclonal ]</a:t>
            </a:r>
          </a:p>
          <a:p>
            <a:pPr algn="l" rtl="0">
              <a:lnSpc>
                <a:spcPct val="20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(B&amp;T)  /  PHA(T)   /   Con-A(T) </a:t>
            </a:r>
            <a:endParaRPr lang="fa-IR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75FF557F-1285-4DF7-850F-F02059FAF9CB}"/>
              </a:ext>
            </a:extLst>
          </p:cNvPr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Antigenic (</a:t>
            </a:r>
            <a:r>
              <a:rPr lang="en-US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Stimulators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Classification 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یجه تصویری برای ‪super antige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" y="26097"/>
            <a:ext cx="9109202" cy="68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4088" y="2924944"/>
            <a:ext cx="2232248" cy="922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41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تیجه تصویری برای ‪type of superantige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6" y="1"/>
            <a:ext cx="9176866" cy="6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8304" y="30804"/>
            <a:ext cx="1835696" cy="2031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395536" y="1700808"/>
            <a:ext cx="8352928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37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نتیجه تصویری برای ‪b cell mitogens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25"/>
          <a:stretch/>
        </p:blipFill>
        <p:spPr bwMode="auto">
          <a:xfrm>
            <a:off x="11157" y="429526"/>
            <a:ext cx="9144000" cy="30089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4" name="Picture 2" descr="نتیجه تصویری برای ‪b cell mitogens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7"/>
          <a:stretch/>
        </p:blipFill>
        <p:spPr bwMode="auto">
          <a:xfrm>
            <a:off x="0" y="4365104"/>
            <a:ext cx="9144000" cy="181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2016224"/>
          </a:xfr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indent="-514350" algn="l" rtl="0">
              <a:buAutoNum type="alphaUcParenR" startAt="3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T-cell dependency: 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TD = T cell dependent / 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pro. Ag (two signal)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T cell independent / 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PS / polymer proteins</a:t>
            </a:r>
            <a:endParaRPr lang="fa-I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Antigenic (</a:t>
            </a:r>
            <a:r>
              <a:rPr lang="en-US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Stimulators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Classification 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نتیجه تصویری برای ‪t independent antige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9" y="3429000"/>
            <a:ext cx="8556702" cy="31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نتیجه تصویری برای ‪t independent antige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57629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FCFDC4F-0E9F-4712-B4F6-EB7C584E7DAA}"/>
              </a:ext>
            </a:extLst>
          </p:cNvPr>
          <p:cNvSpPr txBox="1">
            <a:spLocks/>
          </p:cNvSpPr>
          <p:nvPr/>
        </p:nvSpPr>
        <p:spPr>
          <a:xfrm>
            <a:off x="251520" y="332656"/>
            <a:ext cx="8568952" cy="20162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Arial" panose="020B0604020202020204" pitchFamily="34" charset="0"/>
              <a:buAutoNum type="alphaUcParenR" startAt="3"/>
            </a:pP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T-cell dependency: 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TD = T cell dependent / </a:t>
            </a:r>
            <a:r>
              <a:rPr lang="en-US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pro. Ag (two signal)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Ti = T cell independent / </a:t>
            </a:r>
            <a:r>
              <a:rPr lang="en-US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PS / polymer proteins</a:t>
            </a:r>
            <a:endParaRPr lang="fa-I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یجه تصویری برای ‪t independent antige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86977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یجه تصویری برای ‪t independent antige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836712"/>
            <a:ext cx="4680520" cy="53285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788024" y="849644"/>
            <a:ext cx="4104456" cy="53285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82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t="28438" r="40755" b="15313"/>
          <a:stretch/>
        </p:blipFill>
        <p:spPr bwMode="auto">
          <a:xfrm>
            <a:off x="5008" y="0"/>
            <a:ext cx="9138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6296" y="1196752"/>
            <a:ext cx="1512168" cy="36004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T-efficient</a:t>
            </a:r>
            <a:endParaRPr lang="fa-I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3848" y="692696"/>
            <a:ext cx="2952328" cy="6165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6141225" y="722242"/>
            <a:ext cx="2952328" cy="6165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82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C214F6F-5798-400A-88A3-DC8B07D9A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30746" r="39297" b="10120"/>
          <a:stretch/>
        </p:blipFill>
        <p:spPr bwMode="auto">
          <a:xfrm>
            <a:off x="467544" y="764704"/>
            <a:ext cx="8041711" cy="593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EC08F63A-5A3F-449F-A644-B478F0E72AC5}"/>
              </a:ext>
            </a:extLst>
          </p:cNvPr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Immunogenicity and Antigens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980728"/>
            <a:ext cx="8568952" cy="5472608"/>
          </a:xfr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 based on Structure: </a:t>
            </a:r>
          </a:p>
          <a:p>
            <a:pPr marL="342900" indent="-3429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Proteins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(Toxins, flagella, Viral Capsids, serum pro., Ab, MHC,…)</a:t>
            </a:r>
          </a:p>
          <a:p>
            <a:pPr marL="342900" indent="-3429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Polysaccharides: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(negative gram bacteria, BGA)</a:t>
            </a:r>
          </a:p>
          <a:p>
            <a:pPr marL="342900" indent="-3429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Lipids: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….( lipoproteins)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Nucleic Acid: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…….(nucleoprotein)….. SLE</a:t>
            </a:r>
            <a:endParaRPr lang="fa-I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Antigenic (</a:t>
            </a:r>
            <a:r>
              <a:rPr lang="en-US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Stimulators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Classification 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894A94E0-EFDC-40CF-A0BD-9F051D549E45}"/>
              </a:ext>
            </a:extLst>
          </p:cNvPr>
          <p:cNvSpPr txBox="1">
            <a:spLocks/>
          </p:cNvSpPr>
          <p:nvPr/>
        </p:nvSpPr>
        <p:spPr>
          <a:xfrm>
            <a:off x="287524" y="1124744"/>
            <a:ext cx="8568952" cy="54726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20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   Based on species relational with hosts :</a:t>
            </a:r>
          </a:p>
          <a:p>
            <a:pPr marL="514350" indent="-51435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Auto-Ag ( Self-Ag)</a:t>
            </a:r>
          </a:p>
          <a:p>
            <a:pPr marL="514350" indent="-51435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-Ag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-Ag)…BGA</a:t>
            </a:r>
          </a:p>
          <a:p>
            <a:pPr marL="514350" indent="-51435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Hetero-Ag</a:t>
            </a:r>
          </a:p>
          <a:p>
            <a:pPr marL="514350" indent="-51435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-Ag</a:t>
            </a:r>
          </a:p>
          <a:p>
            <a:pPr marL="514350" indent="-514350" algn="l" rtl="0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Heterophilic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-Ag …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Forsman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</a:t>
            </a:r>
            <a:endParaRPr lang="fa-I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D1D4E9C1-0C29-47A4-B233-3670165162D4}"/>
              </a:ext>
            </a:extLst>
          </p:cNvPr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Antigenic (</a:t>
            </a:r>
            <a:r>
              <a:rPr lang="en-US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Stimulators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Classification 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87524" y="980728"/>
            <a:ext cx="8568952" cy="4104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lnSpc>
                <a:spcPct val="250000"/>
              </a:lnSpc>
              <a:buAutoNum type="alphaUcParenR" startAt="6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response origin:</a:t>
            </a:r>
          </a:p>
          <a:p>
            <a:pPr marL="457200" indent="-457200" algn="l" rtl="0">
              <a:lnSpc>
                <a:spcPct val="25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Homologous-Ag</a:t>
            </a:r>
          </a:p>
          <a:p>
            <a:pPr marL="457200" indent="-457200" algn="l" rtl="0">
              <a:lnSpc>
                <a:spcPct val="25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Heterologous-Ag</a:t>
            </a:r>
            <a:endParaRPr lang="fa-I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Antigenic (</a:t>
            </a:r>
            <a:r>
              <a:rPr lang="en-US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Stimulators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Classification 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of Antigenic groups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3755" y="908720"/>
            <a:ext cx="8568952" cy="56886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arenR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Bacterial Ag :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wall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flagella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</a:p>
          <a:p>
            <a:pPr algn="l" rtl="0"/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O-Ag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K-Ag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H-Ag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F-Ag</a:t>
            </a:r>
          </a:p>
          <a:p>
            <a:pPr algn="l" rtl="0"/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(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Endotoxin  /  Exotoxin…….Toxoid)</a:t>
            </a:r>
          </a:p>
          <a:p>
            <a:pPr algn="l" rtl="0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l" rtl="0">
              <a:lnSpc>
                <a:spcPct val="150000"/>
              </a:lnSpc>
              <a:buAutoNum type="arabicParenR" startAt="2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Viral Ag:        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capsid,  capsomer,  envelope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lnSpc>
                <a:spcPct val="150000"/>
              </a:lnSpc>
              <a:buAutoNum type="arabicParenR" startAt="2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Cell surface Ag: 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BGA ,  MHC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 rtl="0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lnSpc>
                <a:spcPct val="150000"/>
              </a:lnSpc>
              <a:buAutoNum type="arabicParenR" startAt="2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 Ag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(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thyroglobulin, BM, myelin, mitochondrial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</a:p>
        </p:txBody>
      </p:sp>
    </p:spTree>
    <p:extLst>
      <p:ext uri="{BB962C8B-B14F-4D97-AF65-F5344CB8AC3E}">
        <p14:creationId xmlns:p14="http://schemas.microsoft.com/office/powerpoint/2010/main" val="40393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یجه تصویری برای ‪flowe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025373">
            <a:off x="33849" y="1569240"/>
            <a:ext cx="8131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rgbClr val="FFFF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ctr"/>
            <a:r>
              <a:rPr lang="fa-IR" sz="4400" b="1" dirty="0">
                <a:solidFill>
                  <a:srgbClr val="FFFF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از حضور وتوجه  شما</a:t>
            </a:r>
          </a:p>
          <a:p>
            <a:pPr algn="ctr"/>
            <a:endParaRPr lang="fa-IR" sz="4400" b="1" dirty="0">
              <a:solidFill>
                <a:srgbClr val="FFFF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ctr"/>
            <a:r>
              <a:rPr lang="fa-IR" sz="4400" b="1" dirty="0">
                <a:solidFill>
                  <a:srgbClr val="FFFF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سپاسگزارم </a:t>
            </a:r>
            <a:endParaRPr lang="en-US" sz="3200" b="1" dirty="0">
              <a:solidFill>
                <a:srgbClr val="FFFF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59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8D8540B-24FD-4B30-980F-AEAF4262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1" y="1268760"/>
            <a:ext cx="8279758" cy="53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2D917CB8-847C-49F9-AC50-6CD692C1EC41}"/>
              </a:ext>
            </a:extLst>
          </p:cNvPr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Immunogenicity and Antigens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588ACB71-EEC6-4D00-A951-DB47FE67A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25265" r="41542" b="26851"/>
          <a:stretch/>
        </p:blipFill>
        <p:spPr bwMode="auto">
          <a:xfrm>
            <a:off x="467544" y="1196752"/>
            <a:ext cx="8270185" cy="535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9133764E-8369-4499-8E44-3298B5BAFB6F}"/>
              </a:ext>
            </a:extLst>
          </p:cNvPr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Immunogenicity and Antigens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1759B1-6906-4A9A-867E-25280549A2F0}"/>
              </a:ext>
            </a:extLst>
          </p:cNvPr>
          <p:cNvSpPr/>
          <p:nvPr/>
        </p:nvSpPr>
        <p:spPr>
          <a:xfrm>
            <a:off x="0" y="768423"/>
            <a:ext cx="39604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l" rtl="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 signal hypothesis</a:t>
            </a:r>
          </a:p>
          <a:p>
            <a:pPr marL="457200" lvl="0" indent="-457200" algn="l" rtl="0">
              <a:spcBef>
                <a:spcPct val="20000"/>
              </a:spcBef>
              <a:buFont typeface="+mj-lt"/>
              <a:buAutoNum type="arabicParenR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BCR cross linkage</a:t>
            </a:r>
          </a:p>
          <a:p>
            <a:pPr marL="457200" lvl="0" indent="-457200" algn="l" rtl="0">
              <a:spcBef>
                <a:spcPct val="20000"/>
              </a:spcBef>
              <a:buFont typeface="+mj-lt"/>
              <a:buAutoNum type="arabicParenR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Co-stimulatory Signal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0B7C6124-52CC-4A2D-96AA-C01BEC2426CF}"/>
              </a:ext>
            </a:extLst>
          </p:cNvPr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Immunogenicity and Antigens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3.2- B Cell Activation (Immunology) Flashcards | Memorang">
            <a:extLst>
              <a:ext uri="{FF2B5EF4-FFF2-40B4-BE49-F238E27FC236}">
                <a16:creationId xmlns:a16="http://schemas.microsoft.com/office/drawing/2014/main" xmlns="" id="{FC7E25E5-4761-4D5B-AB22-BBA9835F4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"/>
          <a:stretch/>
        </p:blipFill>
        <p:spPr bwMode="auto">
          <a:xfrm>
            <a:off x="3423089" y="764704"/>
            <a:ext cx="5541399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 Sesame: How B cells sense monovalent antigens — Freiburg ...">
            <a:extLst>
              <a:ext uri="{FF2B5EF4-FFF2-40B4-BE49-F238E27FC236}">
                <a16:creationId xmlns:a16="http://schemas.microsoft.com/office/drawing/2014/main" xmlns="" id="{8A8DB1D8-1A8B-42EE-A622-9AE0F71BC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2348880"/>
            <a:ext cx="3563888" cy="33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7" t="25553" r="39945" b="16755"/>
          <a:stretch/>
        </p:blipFill>
        <p:spPr bwMode="auto">
          <a:xfrm>
            <a:off x="251520" y="188640"/>
            <a:ext cx="8746617" cy="64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4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75"/>
            <a:ext cx="9144000" cy="73652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Immunogenicity and Antigens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050742"/>
            <a:ext cx="8784976" cy="54726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Definitions: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Determinant – Epitope 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 Capacity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Epitope : monovalent / polyvalence = multivalence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 Epitope  /  Hidden Epitope ……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Immunodominancy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Epitope Immunogenicity …….5000 </a:t>
            </a:r>
            <a:r>
              <a:rPr lang="en-US" sz="2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en-US" sz="2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/   1  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Epitope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Epitope selection ……………..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Hydrophilicity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alienation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Epitope : Overlapping  /  non overlapping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Epitope : Allosteric Effects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یجه تصویری برای ‪Continuous Epitope‬‏">
            <a:extLst>
              <a:ext uri="{FF2B5EF4-FFF2-40B4-BE49-F238E27FC236}">
                <a16:creationId xmlns:a16="http://schemas.microsoft.com/office/drawing/2014/main" xmlns="" id="{5C04D639-50AA-4AE8-B3AC-CAED38482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66"/>
          <a:stretch/>
        </p:blipFill>
        <p:spPr bwMode="auto">
          <a:xfrm>
            <a:off x="179512" y="665526"/>
            <a:ext cx="8856984" cy="60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9C6661AD-997E-486E-B0DD-8ED15F903771}"/>
              </a:ext>
            </a:extLst>
          </p:cNvPr>
          <p:cNvSpPr txBox="1">
            <a:spLocks/>
          </p:cNvSpPr>
          <p:nvPr/>
        </p:nvSpPr>
        <p:spPr>
          <a:xfrm>
            <a:off x="0" y="28175"/>
            <a:ext cx="9144000" cy="736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Immunogenicity and Antigens</a:t>
            </a:r>
            <a:endParaRPr lang="fa-I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800</Words>
  <Application>Microsoft Office PowerPoint</Application>
  <PresentationFormat>On-screen Show (4:3)</PresentationFormat>
  <Paragraphs>129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Immunogenicity and Antigens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Immunogenicity and Antigens</vt:lpstr>
      <vt:lpstr>PowerPoint Presentation</vt:lpstr>
      <vt:lpstr>PowerPoint Presentation</vt:lpstr>
      <vt:lpstr>Immunogenicity and Antigens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Immunogenicity and Antigens</dc:title>
  <dc:creator>Parsian</dc:creator>
  <cp:lastModifiedBy>a</cp:lastModifiedBy>
  <cp:revision>100</cp:revision>
  <dcterms:created xsi:type="dcterms:W3CDTF">2016-10-27T13:55:45Z</dcterms:created>
  <dcterms:modified xsi:type="dcterms:W3CDTF">2020-10-14T08:19:35Z</dcterms:modified>
</cp:coreProperties>
</file>