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88" r:id="rId4"/>
    <p:sldId id="368" r:id="rId5"/>
    <p:sldId id="291" r:id="rId6"/>
    <p:sldId id="289" r:id="rId7"/>
    <p:sldId id="260" r:id="rId8"/>
    <p:sldId id="261" r:id="rId9"/>
    <p:sldId id="262" r:id="rId10"/>
    <p:sldId id="263" r:id="rId11"/>
    <p:sldId id="267" r:id="rId12"/>
    <p:sldId id="271" r:id="rId13"/>
    <p:sldId id="369" r:id="rId14"/>
    <p:sldId id="293" r:id="rId15"/>
    <p:sldId id="292" r:id="rId16"/>
    <p:sldId id="268" r:id="rId17"/>
    <p:sldId id="273" r:id="rId18"/>
    <p:sldId id="274" r:id="rId19"/>
    <p:sldId id="370" r:id="rId20"/>
    <p:sldId id="276" r:id="rId21"/>
    <p:sldId id="277" r:id="rId22"/>
    <p:sldId id="372" r:id="rId23"/>
    <p:sldId id="278" r:id="rId24"/>
    <p:sldId id="364" r:id="rId25"/>
    <p:sldId id="363" r:id="rId26"/>
    <p:sldId id="279" r:id="rId27"/>
    <p:sldId id="280" r:id="rId28"/>
    <p:sldId id="281" r:id="rId29"/>
    <p:sldId id="282" r:id="rId30"/>
    <p:sldId id="295" r:id="rId31"/>
    <p:sldId id="374" r:id="rId32"/>
    <p:sldId id="283" r:id="rId33"/>
    <p:sldId id="285" r:id="rId34"/>
    <p:sldId id="311" r:id="rId35"/>
    <p:sldId id="298" r:id="rId36"/>
    <p:sldId id="296" r:id="rId37"/>
    <p:sldId id="373" r:id="rId38"/>
    <p:sldId id="367" r:id="rId3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5A9AE"/>
    <a:srgbClr val="B7DEE8"/>
    <a:srgbClr val="7E0000"/>
    <a:srgbClr val="0D1D3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88247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DA49CC-C78D-47AB-8027-1C028A9A275A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6F8E41-F4DD-4E74-A1B3-B8B0429F01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13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56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13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20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48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69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03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91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7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81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58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38FD-7A7E-4295-ABF1-0D56D7C4FF01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9C2E-ED55-4EDB-AAD2-518E7C977B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662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iles.d1g.com/photos/16/31/2933116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6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882" y="0"/>
            <a:ext cx="9115124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Antigen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484784"/>
            <a:ext cx="8784976" cy="1944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90000"/>
              </a:lnSpc>
              <a:buFont typeface="+mj-lt"/>
              <a:buAutoNum type="arabicParenR"/>
            </a:pPr>
            <a:r>
              <a:rPr lang="en-US" altLang="fa-I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patterns of expression: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fa-I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Tumor-specific antigen (TSA)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 unique / Common)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fa-I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Tumor-associated antigen (TAA) 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cellular constituents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4149080"/>
            <a:ext cx="8784976" cy="21518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None/>
            </a:pPr>
            <a:r>
              <a:rPr lang="en-US" altLang="fa-I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Based on molecular structure and source of the antigen: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fa-I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Tumor Antigens Recognized By (CTLs) CD8+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fa-I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Tumor Antigens Recognized By Antibody (Ab)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 Products of Mutated Genes (Neoantigen)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4716" y="1052736"/>
            <a:ext cx="8784976" cy="5616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Randomly Mutated Genes (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Passenger mutation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Mutated protooncogenes (Oncogene)- </a:t>
            </a:r>
            <a:r>
              <a:rPr lang="en-US" altLang="fa-I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 -</a:t>
            </a:r>
            <a:r>
              <a:rPr lang="en-US" altLang="fa-I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Bcr</a:t>
            </a:r>
            <a:r>
              <a:rPr lang="en-US" altLang="fa-I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fa-IR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</a:t>
            </a:r>
            <a:endParaRPr lang="en-US" altLang="fa-I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Mutated tumor suppressor gene (</a:t>
            </a:r>
            <a:r>
              <a:rPr lang="en-US" altLang="fa-I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mTSG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fa-I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fa-I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antigens may be produced by randomly mutated genes  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whose products are not related to the malignant phenotype: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fa-I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(TSTA) 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fa-I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transplantation antigens</a:t>
            </a:r>
            <a:r>
              <a:rPr lang="en-US" altLang="fa-I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l" rtl="0">
              <a:buNone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Parsian\Desktop\300px-Oncogenes_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5724" r="8495" b="5172"/>
          <a:stretch/>
        </p:blipFill>
        <p:spPr bwMode="auto">
          <a:xfrm>
            <a:off x="0" y="174337"/>
            <a:ext cx="8964488" cy="667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نتیجه تصویری برای ‪Mutated tumor suppressor gene‬‏">
            <a:extLst>
              <a:ext uri="{FF2B5EF4-FFF2-40B4-BE49-F238E27FC236}">
                <a16:creationId xmlns="" xmlns:a16="http://schemas.microsoft.com/office/drawing/2014/main" id="{0D643F2D-A141-4B79-9092-4636B0329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3937" r="3374" b="5507"/>
          <a:stretch/>
        </p:blipFill>
        <p:spPr bwMode="auto">
          <a:xfrm>
            <a:off x="529758" y="26373"/>
            <a:ext cx="8074690" cy="67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29308" y="-99392"/>
            <a:ext cx="9114692" cy="9375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mechanisms of oncogene activity </a:t>
            </a:r>
            <a:b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deregulate cell division</a:t>
            </a:r>
          </a:p>
        </p:txBody>
      </p:sp>
      <p:pic>
        <p:nvPicPr>
          <p:cNvPr id="5" name="Picture 2" descr="cancer basic way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4726" r="11784"/>
          <a:stretch/>
        </p:blipFill>
        <p:spPr bwMode="auto">
          <a:xfrm>
            <a:off x="1907704" y="937845"/>
            <a:ext cx="5668817" cy="59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4293096"/>
            <a:ext cx="1440160" cy="26114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378303" y="4293096"/>
            <a:ext cx="1363809" cy="25649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715533" y="4293096"/>
            <a:ext cx="1547664" cy="25649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263197" y="4293096"/>
            <a:ext cx="1313324" cy="25649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02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27384"/>
            <a:ext cx="9136062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fa-IR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Oncogenesis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28600" y="3048000"/>
            <a:ext cx="2234907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a-IR" sz="2400" u="none">
                <a:solidFill>
                  <a:schemeClr val="bg1"/>
                </a:solidFill>
                <a:latin typeface="Times New Roman" pitchFamily="18" charset="0"/>
              </a:rPr>
              <a:t>proto-oncogenes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4343400"/>
            <a:ext cx="2514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Tumor Suppressor genes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667000" y="32766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886200" y="3124200"/>
            <a:ext cx="1518364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oncogenes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882362" y="1600200"/>
            <a:ext cx="2472151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carcinogen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results in mutation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2895600" y="25146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2514600" y="49530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3276600" y="2362200"/>
            <a:ext cx="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923928" y="4820959"/>
            <a:ext cx="231345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dysfunctional 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tumor suppressor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genes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1127125" y="5908675"/>
            <a:ext cx="127631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inherited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defect</a:t>
            </a: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 flipV="1">
            <a:off x="2590800" y="5257800"/>
            <a:ext cx="12192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 flipV="1">
            <a:off x="5257800" y="2209800"/>
            <a:ext cx="8382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6156325" y="1870075"/>
            <a:ext cx="1816523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increased GF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5915660" y="2708920"/>
            <a:ext cx="302037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increased GF receptors</a:t>
            </a: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6228184" y="3429000"/>
            <a:ext cx="2048958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exaggerated 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response to GF</a:t>
            </a:r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5334000" y="3124200"/>
            <a:ext cx="533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>
            <a:off x="5333999" y="3505200"/>
            <a:ext cx="822325" cy="4998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  <p:sp>
        <p:nvSpPr>
          <p:cNvPr id="9237" name="Text Box 20"/>
          <p:cNvSpPr txBox="1">
            <a:spLocks noChangeArrowheads="1"/>
          </p:cNvSpPr>
          <p:nvPr/>
        </p:nvSpPr>
        <p:spPr bwMode="auto">
          <a:xfrm>
            <a:off x="6842125" y="4739660"/>
            <a:ext cx="217399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4000" u="sng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000" u="sng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000" u="sng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sz="4000" u="sng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loss of ability to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repair damaged 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cells or induce</a:t>
            </a:r>
          </a:p>
          <a:p>
            <a:pPr algn="ctr">
              <a:spcBef>
                <a:spcPct val="0"/>
              </a:spcBef>
            </a:pPr>
            <a:r>
              <a:rPr lang="en-US" altLang="fa-IR" sz="2400" u="none" dirty="0">
                <a:solidFill>
                  <a:schemeClr val="bg1"/>
                </a:solidFill>
                <a:latin typeface="Times New Roman" pitchFamily="18" charset="0"/>
              </a:rPr>
              <a:t>apoptosis</a:t>
            </a:r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6270848" y="4953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یجه تصویری برای ‪Mutated proto oncogenes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12923"/>
          <a:stretch/>
        </p:blipFill>
        <p:spPr bwMode="auto">
          <a:xfrm>
            <a:off x="148284" y="5324"/>
            <a:ext cx="8888212" cy="68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284" y="764704"/>
            <a:ext cx="8888212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Oval 1"/>
          <p:cNvSpPr/>
          <p:nvPr/>
        </p:nvSpPr>
        <p:spPr>
          <a:xfrm>
            <a:off x="395536" y="1459632"/>
            <a:ext cx="1656184" cy="914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400762" y="4483968"/>
            <a:ext cx="1794974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3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تصویر مرتبط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10686" r="2698" b="16181"/>
          <a:stretch/>
        </p:blipFill>
        <p:spPr bwMode="auto">
          <a:xfrm>
            <a:off x="20746" y="1052736"/>
            <a:ext cx="906700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نتیجه تصویری برای ‪Mutated proto oncogenes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r="18282" b="90698"/>
          <a:stretch/>
        </p:blipFill>
        <p:spPr bwMode="auto">
          <a:xfrm>
            <a:off x="20746" y="48098"/>
            <a:ext cx="9107020" cy="9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4" y="1282827"/>
            <a:ext cx="3236992" cy="7060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4139952" y="1282827"/>
            <a:ext cx="4608512" cy="706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876255" y="3098942"/>
            <a:ext cx="2211495" cy="1050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907704" y="2924944"/>
            <a:ext cx="1512168" cy="14401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71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نتیجه تصویری برای ‪p53 tumor suppressor gene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r="19769" b="6071"/>
          <a:stretch/>
        </p:blipFill>
        <p:spPr bwMode="auto">
          <a:xfrm>
            <a:off x="0" y="9592"/>
            <a:ext cx="9144000" cy="68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257676" y="5445225"/>
            <a:ext cx="818380" cy="1008112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851921" y="3433796"/>
            <a:ext cx="1368152" cy="19394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78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9F6591C-FB8F-4C2A-B8B1-3FF152D12423}"/>
              </a:ext>
            </a:extLst>
          </p:cNvPr>
          <p:cNvSpPr/>
          <p:nvPr/>
        </p:nvSpPr>
        <p:spPr>
          <a:xfrm>
            <a:off x="188600" y="1268760"/>
            <a:ext cx="8784976" cy="3568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altLang="fa-I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Cancer/testis antigens </a:t>
            </a:r>
            <a:r>
              <a:rPr lang="en-US" alt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( normal: gametes and trophoblasts)</a:t>
            </a:r>
          </a:p>
          <a:p>
            <a:pPr lvl="0" algn="l" rtl="0">
              <a:lnSpc>
                <a:spcPct val="150000"/>
              </a:lnSpc>
            </a:pPr>
            <a:r>
              <a:rPr lang="en-US" alt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( many types of cancers</a:t>
            </a:r>
            <a:r>
              <a:rPr lang="en-US" alt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l" rtl="0">
              <a:lnSpc>
                <a:spcPct val="200000"/>
              </a:lnSpc>
            </a:pPr>
            <a:r>
              <a:rPr lang="en-US" alt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( but, its not in normal somatic tissues)</a:t>
            </a:r>
          </a:p>
          <a:p>
            <a:pPr lvl="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fa-I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MAGE proteins </a:t>
            </a:r>
            <a:r>
              <a:rPr lang="en-US" alt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…(melanoma, bladder, breast, skin, lung, prostate, sarcomas)    </a:t>
            </a:r>
            <a:r>
              <a:rPr lang="en-US" altLang="fa-IR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(BAGE  &amp;  GAGE</a:t>
            </a:r>
            <a:r>
              <a:rPr lang="en-US" altLang="fa-I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r>
              <a:rPr lang="en-US" alt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(recognized by CTL clones)  (50% in X chromosome) </a:t>
            </a:r>
          </a:p>
          <a:p>
            <a:pPr lvl="0" algn="l" rtl="0">
              <a:lnSpc>
                <a:spcPct val="200000"/>
              </a:lnSpc>
            </a:pPr>
            <a:r>
              <a:rPr lang="en-US" altLang="fa-I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fa-IR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(Silent Genes)</a:t>
            </a:r>
            <a:r>
              <a:rPr lang="en-US" altLang="fa-I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required for the malignant phenotype)</a:t>
            </a:r>
            <a:endParaRPr lang="fa-IR" dirty="0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421FB4DA-65F3-444A-A597-3ED109C2BFD9}"/>
              </a:ext>
            </a:extLst>
          </p:cNvPr>
          <p:cNvSpPr txBox="1">
            <a:spLocks noChangeArrowheads="1"/>
          </p:cNvSpPr>
          <p:nvPr/>
        </p:nvSpPr>
        <p:spPr>
          <a:xfrm>
            <a:off x="216660" y="5422529"/>
            <a:ext cx="8784976" cy="10717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50000"/>
              </a:lnSpc>
              <a:buNone/>
            </a:pPr>
            <a:r>
              <a:rPr lang="en-US" altLang="fa-I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HER2/Neu …… 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(breast Cancer and other carcinomas)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(human epidermal growth factor receptor 2) </a:t>
            </a:r>
          </a:p>
          <a:p>
            <a:pPr marL="0" indent="0" algn="l" rtl="0">
              <a:buNone/>
            </a:pPr>
            <a:endParaRPr lang="en-US" altLang="fa-I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altLang="fa-I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A0F9662-F89B-4EA8-8133-7FF93B916DE3}"/>
              </a:ext>
            </a:extLst>
          </p:cNvPr>
          <p:cNvSpPr txBox="1">
            <a:spLocks noChangeArrowheads="1"/>
          </p:cNvSpPr>
          <p:nvPr/>
        </p:nvSpPr>
        <p:spPr>
          <a:xfrm>
            <a:off x="-6620" y="0"/>
            <a:ext cx="9150620" cy="10527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Abnormally Expressed but </a:t>
            </a:r>
            <a:r>
              <a:rPr lang="en-US" altLang="fa-I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Unmutated</a:t>
            </a:r>
            <a:endParaRPr lang="en-US" altLang="fa-I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Cellular Proteins</a:t>
            </a:r>
          </a:p>
        </p:txBody>
      </p:sp>
    </p:spTree>
    <p:extLst>
      <p:ext uri="{BB962C8B-B14F-4D97-AF65-F5344CB8AC3E}">
        <p14:creationId xmlns:p14="http://schemas.microsoft.com/office/powerpoint/2010/main" val="25064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5400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Immunity to Tumors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638" y="5228927"/>
            <a:ext cx="7324725" cy="1368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morteza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Hosseinzadeh</a:t>
            </a:r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Ilam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Sciences</a:t>
            </a:r>
            <a:endParaRPr lang="fa-IR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29149" r="10741" b="17510"/>
          <a:stretch/>
        </p:blipFill>
        <p:spPr bwMode="auto">
          <a:xfrm>
            <a:off x="251519" y="1340768"/>
            <a:ext cx="861914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6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10527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Abnormally Expressed but </a:t>
            </a:r>
            <a:r>
              <a:rPr lang="en-US" altLang="fa-I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Unmutated</a:t>
            </a:r>
            <a:endParaRPr lang="en-US" altLang="fa-I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Cellular Proteins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6202" y="1484784"/>
            <a:ext cx="8784976" cy="3888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200000"/>
              </a:lnSpc>
              <a:buNone/>
            </a:pPr>
            <a:r>
              <a:rPr lang="en-US" altLang="fa-I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normal cellular proteins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.....(abnormally expressed in tumor cells)</a:t>
            </a: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fa-I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fa-IR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Tyrosinase</a:t>
            </a:r>
            <a:r>
              <a:rPr lang="en-US" altLang="fa-I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a-I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 ( melanin biosynthesis)……(melanocytes / melanoma) </a:t>
            </a: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fa-IR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fa-I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MART-1, (Melan-A</a:t>
            </a:r>
            <a:r>
              <a:rPr lang="en-US" altLang="fa-I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fa-I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………(melanosome function) 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altLang="fa-I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(T CD8+ ,   T CD4+ )…(fails to induce tolerance)…(Vaccine)</a:t>
            </a: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fa-I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fa-IR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gp100 </a:t>
            </a:r>
            <a:endParaRPr lang="en-US" altLang="fa-I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fa-I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Antigens of Oncogenic Viruses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202" y="908720"/>
            <a:ext cx="8784976" cy="949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of oncogenic viruses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…(CTLs)….eradicate the tumors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DNA Viruses: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(Human , Ex.  Animals)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2F5817-3156-4341-A1B6-7A2E1A12FDFC}"/>
              </a:ext>
            </a:extLst>
          </p:cNvPr>
          <p:cNvSpPr/>
          <p:nvPr/>
        </p:nvSpPr>
        <p:spPr>
          <a:xfrm>
            <a:off x="246555" y="2051731"/>
            <a:ext cx="8644270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EBV:………..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cell lymphomas and nasopharyngeal carcinoma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HPV:…..……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cervix carcinomas,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KSHV/( HHV-8)……………….….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tumors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Papovaviruses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polyomavirus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&amp;  SV40)……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Adenoviruses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malignant tumors…..(neonatal or immunodeficient adult rodents)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MHC-I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………….(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 tumors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Suppressed Adaptive Immunity (AIDS) …….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Tumors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Oncogenic Viruses Vaccines:   (HPV)   &amp;   (HBV)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CFE462-A80F-42F7-A1ED-8D6A60FAFEFB}"/>
              </a:ext>
            </a:extLst>
          </p:cNvPr>
          <p:cNvSpPr/>
          <p:nvPr/>
        </p:nvSpPr>
        <p:spPr>
          <a:xfrm>
            <a:off x="176202" y="908720"/>
            <a:ext cx="8784976" cy="5565947"/>
          </a:xfrm>
          <a:prstGeom prst="rect">
            <a:avLst/>
          </a:prstGeom>
          <a:solidFill>
            <a:srgbClr val="B7DEE8"/>
          </a:solidFill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of oncogenic viruses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…(CTLs)….eradicate the tumors</a:t>
            </a:r>
          </a:p>
          <a:p>
            <a:pPr algn="l" rtl="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solidFill>
                  <a:srgbClr val="95A9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DNA Viruses: </a:t>
            </a:r>
            <a:r>
              <a:rPr lang="en-US" sz="2400" dirty="0">
                <a:solidFill>
                  <a:srgbClr val="95A9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(Human , Ex.  Animals)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AutoNum type="arabicParenR" startAt="2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RNA Viruses (retroviruses):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Animal)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(HTLV-1): 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human T cell </a:t>
            </a:r>
            <a:r>
              <a:rPr lang="en-US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lymphotropic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1)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(ATL):    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T Cell Leukemia/Lymphoma) :  T CD4+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0DE0E07-C5C3-4AB1-AEFF-22A7F7C1E197}"/>
              </a:ext>
            </a:extLst>
          </p:cNvPr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Antigens of Oncogenic Viruses</a:t>
            </a:r>
          </a:p>
        </p:txBody>
      </p:sp>
    </p:spTree>
    <p:extLst>
      <p:ext uri="{BB962C8B-B14F-4D97-AF65-F5344CB8AC3E}">
        <p14:creationId xmlns:p14="http://schemas.microsoft.com/office/powerpoint/2010/main" val="17524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Oncofetal Antigens (TAA)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022533"/>
            <a:ext cx="8784976" cy="5273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 that are expressed: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normal developing fetal  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high levels in cancer cells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adult tissues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Identified With other Species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Tumor Diagnosis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In Small Quantities In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Tissue</a:t>
            </a:r>
          </a:p>
        </p:txBody>
      </p:sp>
    </p:spTree>
    <p:extLst>
      <p:ext uri="{BB962C8B-B14F-4D97-AF65-F5344CB8AC3E}">
        <p14:creationId xmlns:p14="http://schemas.microsoft.com/office/powerpoint/2010/main" val="18821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91" y="1031827"/>
            <a:ext cx="8967798" cy="58169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 (CD66): ( Carcinoembryonic Antigen) (180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 rtl="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Glycosylated Membrane Protein  /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(Ig) Superfamily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Adhesion Molecule</a:t>
            </a:r>
          </a:p>
          <a:p>
            <a:pPr marL="342900" indent="-342900" algn="l" rtl="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normally expression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gut, pancreas, liver during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l" rtl="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 expression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adult colonic mucosa and the lactating breast)</a:t>
            </a:r>
          </a:p>
          <a:p>
            <a:pPr marL="342900" indent="-342900" algn="l" rtl="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expression: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carcinomas of the colon, pancreas, stomach, breast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 serum level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monitor situation of the tumors after treatment)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Inflammatory Conditions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Intestine or Liver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altLang="fa-I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Oncofetal</a:t>
            </a:r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Antigens (TAA)</a:t>
            </a:r>
          </a:p>
        </p:txBody>
      </p:sp>
    </p:spTree>
    <p:extLst>
      <p:ext uri="{BB962C8B-B14F-4D97-AF65-F5344CB8AC3E}">
        <p14:creationId xmlns:p14="http://schemas.microsoft.com/office/powerpoint/2010/main" val="26761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22" y="944716"/>
            <a:ext cx="8781666" cy="57246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AFP:    ( </a:t>
            </a:r>
            <a:r>
              <a:rPr lang="el-G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fetoprotein)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circulating glycoprotein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( 70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fetal life by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yolk sac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liver.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 to 3 mg/mL)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replaced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albumin in adult life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hepatocellular carcinoma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 cell   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tumors, gastric and pancreatic cancers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indicator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liver or germ cell tumors after treatment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 levels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non-neoplastic diseases,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cirrhosis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altLang="fa-I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Oncofetal</a:t>
            </a:r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Antigens (TAA)</a:t>
            </a:r>
          </a:p>
        </p:txBody>
      </p:sp>
    </p:spTree>
    <p:extLst>
      <p:ext uri="{BB962C8B-B14F-4D97-AF65-F5344CB8AC3E}">
        <p14:creationId xmlns:p14="http://schemas.microsoft.com/office/powerpoint/2010/main" val="41295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Altered Glycolipid and Glycoprotein Antigens (TAA)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994800"/>
            <a:ext cx="8781666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human and Ex. Animal tumors,(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targets for therapy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Recognized by Ab )</a:t>
            </a:r>
          </a:p>
          <a:p>
            <a:pPr algn="l" rtl="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Gangliosides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Mucins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blood group Ag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2192721"/>
            <a:ext cx="5112568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GM2, GD2, GD3: 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neuroblastomas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melanomas, sarcomas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targets for therapy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targets for Vaccination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9164" y="4054033"/>
            <a:ext cx="5961856" cy="166199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CA-125 , CA-19-9 …….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(ovarian carcinomas)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MUC-1…………(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 and colon carcinomas )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……….…(recognized by mouse monoclonal antibodies)</a:t>
            </a:r>
          </a:p>
        </p:txBody>
      </p:sp>
    </p:spTree>
    <p:extLst>
      <p:ext uri="{BB962C8B-B14F-4D97-AF65-F5344CB8AC3E}">
        <p14:creationId xmlns:p14="http://schemas.microsoft.com/office/powerpoint/2010/main" val="12053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Tissue-Specific Differentiation Antigens (TAA)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148546"/>
            <a:ext cx="8781666" cy="51398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only on the cells of origin of the tumors: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Lineages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Stages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 immunotherapy ,  identification of origin of  tumors ) 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Normal self molecules,…….. ( No Immune response )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>
                <a:solidFill>
                  <a:srgbClr val="7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Melanoma ……… ( </a:t>
            </a:r>
            <a:r>
              <a:rPr lang="en-US" sz="2400" dirty="0" err="1">
                <a:solidFill>
                  <a:srgbClr val="7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Tyrosinase</a:t>
            </a:r>
            <a:r>
              <a:rPr lang="en-US" sz="2400" dirty="0">
                <a:solidFill>
                  <a:srgbClr val="7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CTL recognized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Lymphoma………..( CD10) …( CALLA) – pre B Cells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…...…..( CD20)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Non-Hodgkin’s B cell lymphomas ( anti-CD20 antibody)                                                    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(Rituximab)</a:t>
            </a:r>
          </a:p>
          <a:p>
            <a:pPr algn="l" rtl="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206" y="1052736"/>
            <a:ext cx="8712968" cy="5447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altLang="fa-IR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Innate  &amp;  Adaptive Immunity :</a:t>
            </a:r>
          </a:p>
          <a:p>
            <a:pPr marL="285750" lvl="0" indent="-285750" algn="l" rtl="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altLang="fa-IR" sz="2800" b="1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T lymphocytes ( T CD8+ , </a:t>
            </a:r>
            <a:r>
              <a:rPr lang="en-US" alt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 CD4+ </a:t>
            </a:r>
            <a:r>
              <a:rPr lang="en-US" altLang="fa-IR" sz="2800" b="1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)</a:t>
            </a:r>
          </a:p>
          <a:p>
            <a:pPr marL="285750" indent="-285750" algn="l" rtl="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altLang="fa-IR" sz="2800" b="1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Natural Killer (NK) Cells</a:t>
            </a:r>
          </a:p>
          <a:p>
            <a:pPr marL="285750" indent="-285750" algn="l" rtl="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altLang="fa-IR" sz="2800" b="1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Macrophages</a:t>
            </a:r>
          </a:p>
          <a:p>
            <a:pPr marL="285750" lvl="0" indent="-285750" algn="l" rtl="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altLang="fa-IR" sz="2800" b="1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 Antibodies</a:t>
            </a:r>
          </a:p>
        </p:txBody>
      </p:sp>
    </p:spTree>
    <p:extLst>
      <p:ext uri="{BB962C8B-B14F-4D97-AF65-F5344CB8AC3E}">
        <p14:creationId xmlns:p14="http://schemas.microsoft.com/office/powerpoint/2010/main" val="24166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  <a:p>
            <a:r>
              <a:rPr lang="en-US" alt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 lymphocytes ( CD8+) </a:t>
            </a:r>
          </a:p>
        </p:txBody>
      </p:sp>
      <p:pic>
        <p:nvPicPr>
          <p:cNvPr id="3" name="Picture 4" descr="S9781416031239-017-f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"/>
          <a:stretch/>
        </p:blipFill>
        <p:spPr bwMode="auto">
          <a:xfrm>
            <a:off x="179512" y="1556792"/>
            <a:ext cx="8817680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2780928"/>
            <a:ext cx="1368152" cy="230425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2411760" y="3501008"/>
            <a:ext cx="2736304" cy="1065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 rot="18142412">
            <a:off x="1283112" y="4038371"/>
            <a:ext cx="2961930" cy="1343790"/>
          </a:xfrm>
          <a:prstGeom prst="ellipse">
            <a:avLst/>
          </a:prstGeom>
          <a:noFill/>
          <a:ln w="571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02442" y="1532169"/>
            <a:ext cx="2313374" cy="103273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156176" y="1556792"/>
            <a:ext cx="1512168" cy="100811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4644008" y="2708920"/>
            <a:ext cx="1512168" cy="13070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912894" y="4830735"/>
            <a:ext cx="1051594" cy="7585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3275856" y="1645349"/>
            <a:ext cx="2520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Tils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Tumor-infiltrating</a:t>
            </a:r>
          </a:p>
          <a:p>
            <a:pPr algn="ctr" rtl="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Lymphocytes</a:t>
            </a:r>
            <a:endParaRPr lang="fa-I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07875" y="6022170"/>
            <a:ext cx="2376264" cy="72008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fa-IR" sz="2000" b="0" dirty="0">
                <a:solidFill>
                  <a:srgbClr val="FFFF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The killing of tumor </a:t>
            </a:r>
          </a:p>
          <a:p>
            <a:pPr marL="0" indent="0" algn="ctr" eaLnBrk="1" hangingPunct="1">
              <a:buNone/>
            </a:pPr>
            <a:r>
              <a:rPr lang="en-US" altLang="fa-IR" sz="2000" b="0" dirty="0">
                <a:solidFill>
                  <a:srgbClr val="FFFF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cells by CD8+ CTL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811" y="6093296"/>
            <a:ext cx="5036629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pulsed APCs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vaccines to stimulate anti-tumor T cell responses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5589240"/>
            <a:ext cx="5680770" cy="46166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  &amp; IFN-</a:t>
            </a:r>
            <a:r>
              <a:rPr lang="el-G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….(MHC-II) , m</a:t>
            </a:r>
            <a:r>
              <a:rPr lang="az-Cyrl-AZ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719C9D6-3BAD-420A-9C01-171CDF2C24E6}"/>
              </a:ext>
            </a:extLst>
          </p:cNvPr>
          <p:cNvSpPr/>
          <p:nvPr/>
        </p:nvSpPr>
        <p:spPr>
          <a:xfrm>
            <a:off x="1272310" y="5190255"/>
            <a:ext cx="576064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Th1</a:t>
            </a:r>
            <a:endParaRPr lang="fa-I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6" y="0"/>
            <a:ext cx="9115124" cy="764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fa-I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Immunology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84976" cy="576064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fa-I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Definition:   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Cells that continue to replicate, fail to differentiate into  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specialized cells, and become immortal.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fa-I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Malignant: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tumor that grows indefinitely and spreads  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(metastasis)- also called cancer:   (kills host)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fa-I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Benign: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tumor that is not capable of metastasis: </a:t>
            </a: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(does not kill host)</a:t>
            </a:r>
          </a:p>
          <a:p>
            <a:pPr algn="l" rtl="0">
              <a:lnSpc>
                <a:spcPct val="150000"/>
              </a:lnSpc>
              <a:buFontTx/>
              <a:buNone/>
            </a:pP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D0CEF22-4565-4DBB-95D2-F0657948BADB}" type="slidenum">
              <a:rPr lang="en-US" altLang="fa-IR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fa-IR" sz="1400"/>
          </a:p>
        </p:txBody>
      </p:sp>
      <p:sp>
        <p:nvSpPr>
          <p:cNvPr id="80898" name="Line 2"/>
          <p:cNvSpPr>
            <a:spLocks noChangeShapeType="1"/>
          </p:cNvSpPr>
          <p:nvPr/>
        </p:nvSpPr>
        <p:spPr bwMode="auto">
          <a:xfrm flipV="1">
            <a:off x="4267200" y="1600200"/>
            <a:ext cx="14478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4267200" y="685800"/>
            <a:ext cx="457200" cy="381000"/>
          </a:xfrm>
          <a:prstGeom prst="homePlate">
            <a:avLst>
              <a:gd name="adj" fmla="val 30000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 rot="5273664">
            <a:off x="3195638" y="16764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2590800" y="76200"/>
            <a:ext cx="1676400" cy="1600200"/>
          </a:xfrm>
          <a:prstGeom prst="ellipse">
            <a:avLst/>
          </a:prstGeom>
          <a:solidFill>
            <a:srgbClr val="00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a-IR" sz="1200" b="1" u="none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600" b="1" u="none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fa-IR" sz="2400" b="1" u="none">
                <a:solidFill>
                  <a:srgbClr val="000000"/>
                </a:solidFill>
                <a:latin typeface="Times New Roman" pitchFamily="18" charset="0"/>
              </a:rPr>
              <a:t>MAC </a:t>
            </a:r>
            <a:endParaRPr lang="en-US" altLang="fa-IR" sz="2400" b="1" u="none">
              <a:latin typeface="Times New Roman" pitchFamily="18" charset="0"/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3200400" y="1981200"/>
            <a:ext cx="381000" cy="3810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 rot="-4857895">
            <a:off x="4665662" y="744538"/>
            <a:ext cx="422275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 rot="-4857895">
            <a:off x="2833688" y="350162"/>
            <a:ext cx="422275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 rot="-4857895">
            <a:off x="2491756" y="217341"/>
            <a:ext cx="422275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 rot="-4857895">
            <a:off x="2085046" y="131086"/>
            <a:ext cx="422275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3276600" y="1600200"/>
            <a:ext cx="73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000066"/>
                </a:solidFill>
              </a:rPr>
              <a:t>MHC II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3999015" y="724321"/>
            <a:ext cx="70243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chemeClr val="bg1"/>
                </a:solidFill>
              </a:rPr>
              <a:t>MHC-I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048000" y="762000"/>
            <a:ext cx="914400" cy="4572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2400" b="1" u="none">
                <a:solidFill>
                  <a:srgbClr val="000066"/>
                </a:solidFill>
              </a:rPr>
              <a:t>APC</a:t>
            </a:r>
          </a:p>
        </p:txBody>
      </p:sp>
      <p:sp>
        <p:nvSpPr>
          <p:cNvPr id="80910" name="Arc 14"/>
          <p:cNvSpPr>
            <a:spLocks/>
          </p:cNvSpPr>
          <p:nvPr/>
        </p:nvSpPr>
        <p:spPr bwMode="auto">
          <a:xfrm rot="7553167">
            <a:off x="3691731" y="2797969"/>
            <a:ext cx="1182688" cy="387350"/>
          </a:xfrm>
          <a:custGeom>
            <a:avLst/>
            <a:gdLst>
              <a:gd name="T0" fmla="*/ 2147483647 w 21600"/>
              <a:gd name="T1" fmla="*/ 0 h 11802"/>
              <a:gd name="T2" fmla="*/ 2147483647 w 21600"/>
              <a:gd name="T3" fmla="*/ 417252980 h 11802"/>
              <a:gd name="T4" fmla="*/ 0 w 21600"/>
              <a:gd name="T5" fmla="*/ 417252980 h 118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1802" fill="none" extrusionOk="0">
                <a:moveTo>
                  <a:pt x="18090" y="0"/>
                </a:moveTo>
                <a:cubicBezTo>
                  <a:pt x="20380" y="3510"/>
                  <a:pt x="21600" y="7610"/>
                  <a:pt x="21600" y="11802"/>
                </a:cubicBezTo>
              </a:path>
              <a:path w="21600" h="11802" stroke="0" extrusionOk="0">
                <a:moveTo>
                  <a:pt x="18090" y="0"/>
                </a:moveTo>
                <a:cubicBezTo>
                  <a:pt x="20380" y="3510"/>
                  <a:pt x="21600" y="7610"/>
                  <a:pt x="21600" y="11802"/>
                </a:cubicBezTo>
                <a:lnTo>
                  <a:pt x="0" y="11802"/>
                </a:lnTo>
                <a:lnTo>
                  <a:pt x="18090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11" name="Freeform 15"/>
          <p:cNvSpPr>
            <a:spLocks/>
          </p:cNvSpPr>
          <p:nvPr/>
        </p:nvSpPr>
        <p:spPr bwMode="auto">
          <a:xfrm>
            <a:off x="3886200" y="2971800"/>
            <a:ext cx="381000" cy="457200"/>
          </a:xfrm>
          <a:custGeom>
            <a:avLst/>
            <a:gdLst>
              <a:gd name="T0" fmla="*/ 2147483647 w 525"/>
              <a:gd name="T1" fmla="*/ 2147483647 h 690"/>
              <a:gd name="T2" fmla="*/ 2147483647 w 525"/>
              <a:gd name="T3" fmla="*/ 2147483647 h 690"/>
              <a:gd name="T4" fmla="*/ 2147483647 w 525"/>
              <a:gd name="T5" fmla="*/ 2147483647 h 690"/>
              <a:gd name="T6" fmla="*/ 2147483647 w 525"/>
              <a:gd name="T7" fmla="*/ 2147483647 h 690"/>
              <a:gd name="T8" fmla="*/ 2147483647 w 525"/>
              <a:gd name="T9" fmla="*/ 2147483647 h 690"/>
              <a:gd name="T10" fmla="*/ 2147483647 w 525"/>
              <a:gd name="T11" fmla="*/ 2147483647 h 690"/>
              <a:gd name="T12" fmla="*/ 2147483647 w 525"/>
              <a:gd name="T13" fmla="*/ 0 h 690"/>
              <a:gd name="T14" fmla="*/ 0 w 525"/>
              <a:gd name="T15" fmla="*/ 2147483647 h 6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5" h="690">
                <a:moveTo>
                  <a:pt x="420" y="690"/>
                </a:moveTo>
                <a:cubicBezTo>
                  <a:pt x="475" y="607"/>
                  <a:pt x="501" y="502"/>
                  <a:pt x="525" y="405"/>
                </a:cubicBezTo>
                <a:cubicBezTo>
                  <a:pt x="512" y="316"/>
                  <a:pt x="521" y="162"/>
                  <a:pt x="435" y="105"/>
                </a:cubicBezTo>
                <a:cubicBezTo>
                  <a:pt x="422" y="96"/>
                  <a:pt x="404" y="97"/>
                  <a:pt x="390" y="90"/>
                </a:cubicBezTo>
                <a:cubicBezTo>
                  <a:pt x="247" y="19"/>
                  <a:pt x="487" y="107"/>
                  <a:pt x="255" y="30"/>
                </a:cubicBezTo>
                <a:cubicBezTo>
                  <a:pt x="240" y="25"/>
                  <a:pt x="225" y="20"/>
                  <a:pt x="210" y="15"/>
                </a:cubicBezTo>
                <a:cubicBezTo>
                  <a:pt x="195" y="10"/>
                  <a:pt x="165" y="0"/>
                  <a:pt x="165" y="0"/>
                </a:cubicBezTo>
                <a:cubicBezTo>
                  <a:pt x="10" y="15"/>
                  <a:pt x="65" y="15"/>
                  <a:pt x="0" y="15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12" name="Oval 16"/>
          <p:cNvSpPr>
            <a:spLocks noChangeArrowheads="1"/>
          </p:cNvSpPr>
          <p:nvPr/>
        </p:nvSpPr>
        <p:spPr bwMode="auto">
          <a:xfrm>
            <a:off x="2819400" y="2514600"/>
            <a:ext cx="1106488" cy="1116013"/>
          </a:xfrm>
          <a:prstGeom prst="ellipse">
            <a:avLst/>
          </a:prstGeom>
          <a:solidFill>
            <a:srgbClr val="95B4F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000000"/>
                </a:solidFill>
                <a:latin typeface="Times New Roman" pitchFamily="18" charset="0"/>
              </a:rPr>
              <a:t>T helper cell-I</a:t>
            </a:r>
            <a:endParaRPr lang="en-US" altLang="fa-IR" sz="1800" b="1" u="none" dirty="0">
              <a:latin typeface="Times New Roman" pitchFamily="18" charset="0"/>
            </a:endParaRPr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1905000" y="4000500"/>
            <a:ext cx="1028700" cy="1054100"/>
          </a:xfrm>
          <a:prstGeom prst="ellipse">
            <a:avLst/>
          </a:prstGeom>
          <a:solidFill>
            <a:srgbClr val="95B4F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000000"/>
                </a:solidFill>
                <a:latin typeface="Times New Roman" pitchFamily="18" charset="0"/>
              </a:rPr>
              <a:t>T helper cel</a:t>
            </a:r>
            <a:r>
              <a:rPr lang="en-US" altLang="fa-IR" sz="1400" b="1" dirty="0">
                <a:solidFill>
                  <a:srgbClr val="000000"/>
                </a:solidFill>
                <a:latin typeface="Times New Roman" pitchFamily="18" charset="0"/>
              </a:rPr>
              <a:t>l-2</a:t>
            </a:r>
            <a:endParaRPr lang="en-US" altLang="fa-IR" sz="1800" b="1" u="none" dirty="0">
              <a:latin typeface="Times New Roman" pitchFamily="18" charset="0"/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114800" y="2743200"/>
            <a:ext cx="571500" cy="344488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latin typeface="Times New Roman" pitchFamily="18" charset="0"/>
              </a:rPr>
              <a:t>IL-2</a:t>
            </a:r>
            <a:endParaRPr lang="en-US" altLang="fa-IR" sz="1800" b="1" u="none">
              <a:latin typeface="Times New Roman" pitchFamily="18" charset="0"/>
            </a:endParaRP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 flipH="1">
            <a:off x="2933700" y="3657600"/>
            <a:ext cx="342900" cy="4191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1790700" y="5829300"/>
            <a:ext cx="1143000" cy="1028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200" b="1" u="none" dirty="0">
                <a:latin typeface="Times New Roman" pitchFamily="18" charset="0"/>
              </a:rPr>
              <a:t>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FFFFFF"/>
                </a:solidFill>
                <a:latin typeface="Times New Roman" pitchFamily="18" charset="0"/>
              </a:rPr>
              <a:t>B Cell </a:t>
            </a:r>
            <a:endParaRPr lang="en-US" altLang="fa-IR" sz="1800" b="1" u="none" dirty="0">
              <a:latin typeface="Times New Roman" pitchFamily="18" charset="0"/>
            </a:endParaRPr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1790700" y="5943600"/>
            <a:ext cx="3429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V="1">
            <a:off x="2133600" y="5600700"/>
            <a:ext cx="1588" cy="342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19" name="Oval 23"/>
          <p:cNvSpPr>
            <a:spLocks noChangeArrowheads="1"/>
          </p:cNvSpPr>
          <p:nvPr/>
        </p:nvSpPr>
        <p:spPr bwMode="auto">
          <a:xfrm>
            <a:off x="3162299" y="5829300"/>
            <a:ext cx="1463675" cy="10287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200" b="1" u="none" dirty="0">
                <a:latin typeface="Times New Roman" pitchFamily="18" charset="0"/>
              </a:rPr>
              <a:t>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FFFFFF"/>
                </a:solidFill>
                <a:latin typeface="Times New Roman" pitchFamily="18" charset="0"/>
              </a:rPr>
              <a:t>Eosinophil </a:t>
            </a:r>
            <a:endParaRPr lang="en-US" altLang="fa-IR" sz="2000" b="1" u="none" dirty="0">
              <a:latin typeface="Times New Roman" pitchFamily="18" charset="0"/>
            </a:endParaRP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H="1">
            <a:off x="2362200" y="5029200"/>
            <a:ext cx="114300" cy="800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133600" y="5143500"/>
            <a:ext cx="571500" cy="3429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solidFill>
                  <a:srgbClr val="000066"/>
                </a:solidFill>
                <a:latin typeface="Times New Roman" pitchFamily="18" charset="0"/>
              </a:rPr>
              <a:t>IL-4</a:t>
            </a:r>
            <a:endParaRPr lang="en-US" altLang="fa-IR" sz="1800" b="1" u="none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>
            <a:off x="2819400" y="4914900"/>
            <a:ext cx="9144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2971800" y="5105400"/>
            <a:ext cx="571500" cy="3429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000066"/>
                </a:solidFill>
                <a:latin typeface="Times New Roman" pitchFamily="18" charset="0"/>
              </a:rPr>
              <a:t>IL-5</a:t>
            </a:r>
            <a:endParaRPr lang="en-US" altLang="fa-IR" sz="1800" b="1" u="none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0924" name="Oval 28"/>
          <p:cNvSpPr>
            <a:spLocks noChangeArrowheads="1"/>
          </p:cNvSpPr>
          <p:nvPr/>
        </p:nvSpPr>
        <p:spPr bwMode="auto">
          <a:xfrm>
            <a:off x="58449" y="2209800"/>
            <a:ext cx="1308389" cy="1028700"/>
          </a:xfrm>
          <a:prstGeom prst="ellipse">
            <a:avLst/>
          </a:prstGeom>
          <a:solidFill>
            <a:srgbClr val="95B4F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solidFill>
                  <a:srgbClr val="000000"/>
                </a:solidFill>
              </a:rPr>
              <a:t>T helper Memory cell</a:t>
            </a:r>
            <a:endParaRPr lang="en-US" altLang="fa-IR" sz="1400" b="1" u="none"/>
          </a:p>
        </p:txBody>
      </p:sp>
      <p:sp>
        <p:nvSpPr>
          <p:cNvPr id="80925" name="Oval 29"/>
          <p:cNvSpPr>
            <a:spLocks noChangeArrowheads="1"/>
          </p:cNvSpPr>
          <p:nvPr/>
        </p:nvSpPr>
        <p:spPr bwMode="auto">
          <a:xfrm>
            <a:off x="107504" y="3238500"/>
            <a:ext cx="1335534" cy="1028700"/>
          </a:xfrm>
          <a:prstGeom prst="ellipse">
            <a:avLst/>
          </a:prstGeom>
          <a:solidFill>
            <a:srgbClr val="95B4F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000000"/>
                </a:solidFill>
              </a:rPr>
              <a:t>T helper </a:t>
            </a:r>
            <a:r>
              <a:rPr lang="en-US" altLang="fa-IR" sz="1400" b="1" u="none" dirty="0" err="1">
                <a:solidFill>
                  <a:srgbClr val="000000"/>
                </a:solidFill>
              </a:rPr>
              <a:t>Effectorcell</a:t>
            </a:r>
            <a:endParaRPr lang="en-US" altLang="fa-IR" sz="1400" u="none" dirty="0"/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 flipH="1" flipV="1">
            <a:off x="1328738" y="2819400"/>
            <a:ext cx="14859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H="1">
            <a:off x="1214438" y="2933700"/>
            <a:ext cx="685800" cy="342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28" name="AutoShape 32"/>
          <p:cNvSpPr>
            <a:spLocks noChangeArrowheads="1"/>
          </p:cNvSpPr>
          <p:nvPr/>
        </p:nvSpPr>
        <p:spPr bwMode="auto">
          <a:xfrm rot="5355613">
            <a:off x="3201193" y="2323307"/>
            <a:ext cx="303213" cy="228600"/>
          </a:xfrm>
          <a:prstGeom prst="chevron">
            <a:avLst>
              <a:gd name="adj" fmla="val 3316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29" name="PubL"/>
          <p:cNvSpPr>
            <a:spLocks noEditPoints="1" noChangeArrowheads="1"/>
          </p:cNvSpPr>
          <p:nvPr/>
        </p:nvSpPr>
        <p:spPr bwMode="auto">
          <a:xfrm rot="5400000">
            <a:off x="2667793" y="2132807"/>
            <a:ext cx="836613" cy="228600"/>
          </a:xfrm>
          <a:custGeom>
            <a:avLst/>
            <a:gdLst>
              <a:gd name="T0" fmla="*/ 84426801 w 21600"/>
              <a:gd name="T1" fmla="*/ 0 h 21600"/>
              <a:gd name="T2" fmla="*/ 0 w 21600"/>
              <a:gd name="T3" fmla="*/ 12802394 h 21600"/>
              <a:gd name="T4" fmla="*/ 627533418 w 21600"/>
              <a:gd name="T5" fmla="*/ 25604788 h 21600"/>
              <a:gd name="T6" fmla="*/ 1255065288 w 21600"/>
              <a:gd name="T7" fmla="*/ 192035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905" y="10800"/>
                </a:lnTo>
                <a:lnTo>
                  <a:pt x="2905" y="0"/>
                </a:lnTo>
                <a:lnTo>
                  <a:pt x="0" y="0"/>
                </a:lnTo>
                <a:close/>
              </a:path>
            </a:pathLst>
          </a:custGeom>
          <a:solidFill>
            <a:srgbClr val="B01C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cxnSp>
        <p:nvCxnSpPr>
          <p:cNvPr id="80930" name="AutoShape 34"/>
          <p:cNvCxnSpPr>
            <a:cxnSpLocks noChangeShapeType="1"/>
          </p:cNvCxnSpPr>
          <p:nvPr/>
        </p:nvCxnSpPr>
        <p:spPr bwMode="auto">
          <a:xfrm rot="10487758" flipV="1">
            <a:off x="1981200" y="1052513"/>
            <a:ext cx="685800" cy="685800"/>
          </a:xfrm>
          <a:prstGeom prst="curvedConnector2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1" name="AutoShape 35"/>
          <p:cNvCxnSpPr>
            <a:cxnSpLocks noChangeShapeType="1"/>
          </p:cNvCxnSpPr>
          <p:nvPr/>
        </p:nvCxnSpPr>
        <p:spPr bwMode="auto">
          <a:xfrm rot="5476432" flipV="1">
            <a:off x="2133600" y="2209800"/>
            <a:ext cx="685800" cy="685800"/>
          </a:xfrm>
          <a:prstGeom prst="curvedConnector2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1676400" y="1852613"/>
            <a:ext cx="571500" cy="342900"/>
          </a:xfrm>
          <a:prstGeom prst="rect">
            <a:avLst/>
          </a:prstGeom>
          <a:solidFill>
            <a:srgbClr val="FF00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/>
              <a:t>IL-1</a:t>
            </a:r>
            <a:endParaRPr lang="en-US" altLang="fa-IR" sz="1800" u="none"/>
          </a:p>
        </p:txBody>
      </p:sp>
      <p:sp>
        <p:nvSpPr>
          <p:cNvPr id="80933" name="Oval 37"/>
          <p:cNvSpPr>
            <a:spLocks noChangeArrowheads="1"/>
          </p:cNvSpPr>
          <p:nvPr/>
        </p:nvSpPr>
        <p:spPr bwMode="auto">
          <a:xfrm>
            <a:off x="5313363" y="269875"/>
            <a:ext cx="13716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solidFill>
                  <a:srgbClr val="000000"/>
                </a:solidFill>
              </a:rPr>
              <a:t>T cytotoxic cell</a:t>
            </a:r>
            <a:endParaRPr lang="en-US" altLang="fa-IR" sz="1800" u="none"/>
          </a:p>
        </p:txBody>
      </p:sp>
      <p:sp>
        <p:nvSpPr>
          <p:cNvPr id="80934" name="AutoShape 38"/>
          <p:cNvSpPr>
            <a:spLocks noChangeArrowheads="1"/>
          </p:cNvSpPr>
          <p:nvPr/>
        </p:nvSpPr>
        <p:spPr bwMode="auto">
          <a:xfrm>
            <a:off x="4953000" y="841375"/>
            <a:ext cx="361950" cy="228600"/>
          </a:xfrm>
          <a:prstGeom prst="chevron">
            <a:avLst>
              <a:gd name="adj" fmla="val 39583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35" name="PubL"/>
          <p:cNvSpPr>
            <a:spLocks noEditPoints="1" noChangeArrowheads="1"/>
          </p:cNvSpPr>
          <p:nvPr/>
        </p:nvSpPr>
        <p:spPr bwMode="auto">
          <a:xfrm>
            <a:off x="4419600" y="1069975"/>
            <a:ext cx="995363" cy="228600"/>
          </a:xfrm>
          <a:custGeom>
            <a:avLst/>
            <a:gdLst>
              <a:gd name="T0" fmla="*/ 142184241 w 21600"/>
              <a:gd name="T1" fmla="*/ 0 h 21600"/>
              <a:gd name="T2" fmla="*/ 0 w 21600"/>
              <a:gd name="T3" fmla="*/ 12802394 h 21600"/>
              <a:gd name="T4" fmla="*/ 1056835559 w 21600"/>
              <a:gd name="T5" fmla="*/ 25604788 h 21600"/>
              <a:gd name="T6" fmla="*/ 2113668998 w 21600"/>
              <a:gd name="T7" fmla="*/ 192035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905" y="10800"/>
                </a:lnTo>
                <a:lnTo>
                  <a:pt x="29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36" name="Oval 40"/>
          <p:cNvSpPr>
            <a:spLocks noChangeArrowheads="1"/>
          </p:cNvSpPr>
          <p:nvPr/>
        </p:nvSpPr>
        <p:spPr bwMode="auto">
          <a:xfrm>
            <a:off x="7027863" y="0"/>
            <a:ext cx="1431925" cy="12414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000000"/>
                </a:solidFill>
              </a:rPr>
              <a:t>T cytotoxic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 dirty="0">
                <a:solidFill>
                  <a:srgbClr val="000000"/>
                </a:solidFill>
              </a:rPr>
              <a:t>memory cells</a:t>
            </a:r>
            <a:endParaRPr lang="en-US" altLang="fa-IR" sz="1800" u="none" dirty="0"/>
          </a:p>
        </p:txBody>
      </p:sp>
      <p:sp>
        <p:nvSpPr>
          <p:cNvPr id="80937" name="Oval 41"/>
          <p:cNvSpPr>
            <a:spLocks noChangeArrowheads="1"/>
          </p:cNvSpPr>
          <p:nvPr/>
        </p:nvSpPr>
        <p:spPr bwMode="auto">
          <a:xfrm>
            <a:off x="7027863" y="1241425"/>
            <a:ext cx="1431925" cy="12414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solidFill>
                  <a:srgbClr val="000000"/>
                </a:solidFill>
              </a:rPr>
              <a:t>T cytotoxic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solidFill>
                  <a:srgbClr val="000000"/>
                </a:solidFill>
              </a:rPr>
              <a:t>effector cells</a:t>
            </a:r>
            <a:endParaRPr lang="en-US" altLang="fa-IR" sz="1800" u="none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>
            <a:off x="6684963" y="784225"/>
            <a:ext cx="342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>
            <a:off x="6684963" y="784225"/>
            <a:ext cx="571500" cy="5715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40" name="AutoShape 44"/>
          <p:cNvSpPr>
            <a:spLocks noChangeArrowheads="1"/>
          </p:cNvSpPr>
          <p:nvPr/>
        </p:nvSpPr>
        <p:spPr bwMode="auto">
          <a:xfrm>
            <a:off x="1600200" y="0"/>
            <a:ext cx="457200" cy="455613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41" name="Oval 45"/>
          <p:cNvSpPr>
            <a:spLocks noChangeArrowheads="1"/>
          </p:cNvSpPr>
          <p:nvPr/>
        </p:nvSpPr>
        <p:spPr bwMode="auto">
          <a:xfrm>
            <a:off x="5254625" y="30480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42" name="Oval 46"/>
          <p:cNvSpPr>
            <a:spLocks noChangeArrowheads="1"/>
          </p:cNvSpPr>
          <p:nvPr/>
        </p:nvSpPr>
        <p:spPr bwMode="auto">
          <a:xfrm>
            <a:off x="4568825" y="30480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43" name="Oval 47"/>
          <p:cNvSpPr>
            <a:spLocks noChangeArrowheads="1"/>
          </p:cNvSpPr>
          <p:nvPr/>
        </p:nvSpPr>
        <p:spPr bwMode="auto">
          <a:xfrm>
            <a:off x="4797425" y="190500"/>
            <a:ext cx="114300" cy="1127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44" name="Oval 48"/>
          <p:cNvSpPr>
            <a:spLocks noChangeArrowheads="1"/>
          </p:cNvSpPr>
          <p:nvPr/>
        </p:nvSpPr>
        <p:spPr bwMode="auto">
          <a:xfrm>
            <a:off x="5026025" y="190500"/>
            <a:ext cx="114300" cy="1127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45" name="Oval 49"/>
          <p:cNvSpPr>
            <a:spLocks noChangeArrowheads="1"/>
          </p:cNvSpPr>
          <p:nvPr/>
        </p:nvSpPr>
        <p:spPr bwMode="auto">
          <a:xfrm>
            <a:off x="4340225" y="41910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46" name="Text Box 50"/>
          <p:cNvSpPr txBox="1">
            <a:spLocks noChangeArrowheads="1"/>
          </p:cNvSpPr>
          <p:nvPr/>
        </p:nvSpPr>
        <p:spPr bwMode="auto">
          <a:xfrm>
            <a:off x="5181600" y="0"/>
            <a:ext cx="2133600" cy="258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200" u="none">
                <a:solidFill>
                  <a:srgbClr val="000066"/>
                </a:solidFill>
              </a:rPr>
              <a:t>Perforins, apoptotic signals</a:t>
            </a:r>
            <a:endParaRPr lang="en-US" altLang="fa-IR" sz="1800" u="none">
              <a:solidFill>
                <a:srgbClr val="000066"/>
              </a:solidFill>
            </a:endParaRPr>
          </a:p>
        </p:txBody>
      </p:sp>
      <p:sp>
        <p:nvSpPr>
          <p:cNvPr id="80947" name="Freeform 51"/>
          <p:cNvSpPr>
            <a:spLocks/>
          </p:cNvSpPr>
          <p:nvPr/>
        </p:nvSpPr>
        <p:spPr bwMode="auto">
          <a:xfrm>
            <a:off x="3832225" y="1465263"/>
            <a:ext cx="471488" cy="1292225"/>
          </a:xfrm>
          <a:custGeom>
            <a:avLst/>
            <a:gdLst>
              <a:gd name="T0" fmla="*/ 0 w 297"/>
              <a:gd name="T1" fmla="*/ 2147483647 h 814"/>
              <a:gd name="T2" fmla="*/ 2147483647 w 297"/>
              <a:gd name="T3" fmla="*/ 2147483647 h 814"/>
              <a:gd name="T4" fmla="*/ 2147483647 w 297"/>
              <a:gd name="T5" fmla="*/ 2147483647 h 814"/>
              <a:gd name="T6" fmla="*/ 2147483647 w 297"/>
              <a:gd name="T7" fmla="*/ 2147483647 h 814"/>
              <a:gd name="T8" fmla="*/ 2147483647 w 297"/>
              <a:gd name="T9" fmla="*/ 2147483647 h 814"/>
              <a:gd name="T10" fmla="*/ 2147483647 w 297"/>
              <a:gd name="T11" fmla="*/ 2147483647 h 814"/>
              <a:gd name="T12" fmla="*/ 2147483647 w 297"/>
              <a:gd name="T13" fmla="*/ 2147483647 h 814"/>
              <a:gd name="T14" fmla="*/ 2147483647 w 297"/>
              <a:gd name="T15" fmla="*/ 2147483647 h 814"/>
              <a:gd name="T16" fmla="*/ 2147483647 w 297"/>
              <a:gd name="T17" fmla="*/ 2147483647 h 814"/>
              <a:gd name="T18" fmla="*/ 2147483647 w 297"/>
              <a:gd name="T19" fmla="*/ 2147483647 h 814"/>
              <a:gd name="T20" fmla="*/ 2147483647 w 297"/>
              <a:gd name="T21" fmla="*/ 0 h 8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7" h="814">
                <a:moveTo>
                  <a:pt x="0" y="814"/>
                </a:moveTo>
                <a:cubicBezTo>
                  <a:pt x="39" y="801"/>
                  <a:pt x="62" y="772"/>
                  <a:pt x="100" y="759"/>
                </a:cubicBezTo>
                <a:cubicBezTo>
                  <a:pt x="161" y="701"/>
                  <a:pt x="69" y="786"/>
                  <a:pt x="146" y="723"/>
                </a:cubicBezTo>
                <a:cubicBezTo>
                  <a:pt x="175" y="699"/>
                  <a:pt x="194" y="667"/>
                  <a:pt x="219" y="640"/>
                </a:cubicBezTo>
                <a:cubicBezTo>
                  <a:pt x="243" y="569"/>
                  <a:pt x="210" y="659"/>
                  <a:pt x="247" y="586"/>
                </a:cubicBezTo>
                <a:cubicBezTo>
                  <a:pt x="261" y="558"/>
                  <a:pt x="265" y="523"/>
                  <a:pt x="274" y="494"/>
                </a:cubicBezTo>
                <a:cubicBezTo>
                  <a:pt x="272" y="435"/>
                  <a:pt x="297" y="232"/>
                  <a:pt x="237" y="147"/>
                </a:cubicBezTo>
                <a:cubicBezTo>
                  <a:pt x="220" y="93"/>
                  <a:pt x="242" y="142"/>
                  <a:pt x="201" y="101"/>
                </a:cubicBezTo>
                <a:cubicBezTo>
                  <a:pt x="165" y="65"/>
                  <a:pt x="201" y="83"/>
                  <a:pt x="164" y="55"/>
                </a:cubicBezTo>
                <a:cubicBezTo>
                  <a:pt x="146" y="42"/>
                  <a:pt x="124" y="35"/>
                  <a:pt x="109" y="19"/>
                </a:cubicBezTo>
                <a:cubicBezTo>
                  <a:pt x="103" y="13"/>
                  <a:pt x="91" y="0"/>
                  <a:pt x="91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48" name="Text Box 52"/>
          <p:cNvSpPr txBox="1">
            <a:spLocks noChangeArrowheads="1"/>
          </p:cNvSpPr>
          <p:nvPr/>
        </p:nvSpPr>
        <p:spPr bwMode="auto">
          <a:xfrm>
            <a:off x="3886200" y="1943100"/>
            <a:ext cx="1028700" cy="34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solidFill>
                  <a:srgbClr val="000066"/>
                </a:solidFill>
                <a:latin typeface="Times New Roman" pitchFamily="18" charset="0"/>
              </a:rPr>
              <a:t>Interferon</a:t>
            </a:r>
            <a:endParaRPr lang="en-US" altLang="fa-IR" sz="1800" b="1" u="none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0950" name="Oval 54"/>
          <p:cNvSpPr>
            <a:spLocks noChangeArrowheads="1"/>
          </p:cNvSpPr>
          <p:nvPr/>
        </p:nvSpPr>
        <p:spPr bwMode="auto">
          <a:xfrm>
            <a:off x="4762500" y="3619500"/>
            <a:ext cx="1485900" cy="1371600"/>
          </a:xfrm>
          <a:prstGeom prst="ellipse">
            <a:avLst/>
          </a:prstGeom>
          <a:solidFill>
            <a:srgbClr val="9933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600" b="1" u="none">
                <a:solidFill>
                  <a:srgbClr val="000000"/>
                </a:solidFill>
              </a:rPr>
              <a:t>Cancer Cell</a:t>
            </a:r>
            <a:endParaRPr lang="en-US" altLang="fa-IR" sz="1800" u="none"/>
          </a:p>
        </p:txBody>
      </p:sp>
      <p:sp>
        <p:nvSpPr>
          <p:cNvPr id="80951" name="AutoShape 55"/>
          <p:cNvSpPr>
            <a:spLocks noChangeArrowheads="1"/>
          </p:cNvSpPr>
          <p:nvPr/>
        </p:nvSpPr>
        <p:spPr bwMode="auto">
          <a:xfrm>
            <a:off x="6248400" y="4191000"/>
            <a:ext cx="381000" cy="230188"/>
          </a:xfrm>
          <a:prstGeom prst="homePlate">
            <a:avLst>
              <a:gd name="adj" fmla="val 41379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52" name="AutoShape 56"/>
          <p:cNvSpPr>
            <a:spLocks noChangeArrowheads="1"/>
          </p:cNvSpPr>
          <p:nvPr/>
        </p:nvSpPr>
        <p:spPr bwMode="auto">
          <a:xfrm rot="-4857895">
            <a:off x="6525419" y="4190206"/>
            <a:ext cx="269875" cy="138113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53" name="Oval 57"/>
          <p:cNvSpPr>
            <a:spLocks noChangeArrowheads="1"/>
          </p:cNvSpPr>
          <p:nvPr/>
        </p:nvSpPr>
        <p:spPr bwMode="auto">
          <a:xfrm>
            <a:off x="7162800" y="3619500"/>
            <a:ext cx="13716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 b="1" u="none">
                <a:solidFill>
                  <a:srgbClr val="000000"/>
                </a:solidFill>
              </a:rPr>
              <a:t>T cytotoxic cell</a:t>
            </a:r>
            <a:endParaRPr lang="en-US" altLang="fa-IR" sz="1800" u="none"/>
          </a:p>
        </p:txBody>
      </p:sp>
      <p:sp>
        <p:nvSpPr>
          <p:cNvPr id="80954" name="AutoShape 58"/>
          <p:cNvSpPr>
            <a:spLocks noChangeArrowheads="1"/>
          </p:cNvSpPr>
          <p:nvPr/>
        </p:nvSpPr>
        <p:spPr bwMode="auto">
          <a:xfrm>
            <a:off x="6804025" y="4191000"/>
            <a:ext cx="361950" cy="228600"/>
          </a:xfrm>
          <a:prstGeom prst="chevron">
            <a:avLst>
              <a:gd name="adj" fmla="val 39583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55" name="Text Box 59"/>
          <p:cNvSpPr txBox="1">
            <a:spLocks noChangeArrowheads="1"/>
          </p:cNvSpPr>
          <p:nvPr/>
        </p:nvSpPr>
        <p:spPr bwMode="auto">
          <a:xfrm>
            <a:off x="5029200" y="5105400"/>
            <a:ext cx="1138238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200" b="1" u="none">
                <a:solidFill>
                  <a:srgbClr val="000066"/>
                </a:solidFill>
              </a:rPr>
              <a:t>Endogenous antigen</a:t>
            </a:r>
            <a:endParaRPr lang="en-US" altLang="fa-IR" sz="1800" u="none">
              <a:solidFill>
                <a:srgbClr val="000066"/>
              </a:solidFill>
            </a:endParaRPr>
          </a:p>
        </p:txBody>
      </p:sp>
      <p:sp>
        <p:nvSpPr>
          <p:cNvPr id="80956" name="AutoShape 60"/>
          <p:cNvSpPr>
            <a:spLocks noChangeArrowheads="1"/>
          </p:cNvSpPr>
          <p:nvPr/>
        </p:nvSpPr>
        <p:spPr bwMode="auto">
          <a:xfrm rot="-4857895">
            <a:off x="4920456" y="4028282"/>
            <a:ext cx="269875" cy="138112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57" name="Oval 61"/>
          <p:cNvSpPr>
            <a:spLocks noChangeArrowheads="1"/>
          </p:cNvSpPr>
          <p:nvPr/>
        </p:nvSpPr>
        <p:spPr bwMode="auto">
          <a:xfrm>
            <a:off x="7116763" y="365760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58" name="Oval 62"/>
          <p:cNvSpPr>
            <a:spLocks noChangeArrowheads="1"/>
          </p:cNvSpPr>
          <p:nvPr/>
        </p:nvSpPr>
        <p:spPr bwMode="auto">
          <a:xfrm>
            <a:off x="6430963" y="365760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59" name="Oval 63"/>
          <p:cNvSpPr>
            <a:spLocks noChangeArrowheads="1"/>
          </p:cNvSpPr>
          <p:nvPr/>
        </p:nvSpPr>
        <p:spPr bwMode="auto">
          <a:xfrm>
            <a:off x="6888163" y="3543300"/>
            <a:ext cx="114300" cy="1127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60" name="Text Box 64"/>
          <p:cNvSpPr txBox="1">
            <a:spLocks noChangeArrowheads="1"/>
          </p:cNvSpPr>
          <p:nvPr/>
        </p:nvSpPr>
        <p:spPr bwMode="auto">
          <a:xfrm>
            <a:off x="5822776" y="3098229"/>
            <a:ext cx="2133600" cy="258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200" u="none">
                <a:solidFill>
                  <a:srgbClr val="000066"/>
                </a:solidFill>
              </a:rPr>
              <a:t>Perforins, apoptotic signals</a:t>
            </a:r>
            <a:endParaRPr lang="en-US" altLang="fa-IR" sz="1800" u="none">
              <a:solidFill>
                <a:srgbClr val="000066"/>
              </a:solidFill>
            </a:endParaRPr>
          </a:p>
        </p:txBody>
      </p:sp>
      <p:sp>
        <p:nvSpPr>
          <p:cNvPr id="80961" name="PubL"/>
          <p:cNvSpPr>
            <a:spLocks noEditPoints="1" noChangeArrowheads="1"/>
          </p:cNvSpPr>
          <p:nvPr/>
        </p:nvSpPr>
        <p:spPr bwMode="auto">
          <a:xfrm>
            <a:off x="6357938" y="4419600"/>
            <a:ext cx="995362" cy="228600"/>
          </a:xfrm>
          <a:custGeom>
            <a:avLst/>
            <a:gdLst>
              <a:gd name="T0" fmla="*/ 142183960 w 21600"/>
              <a:gd name="T1" fmla="*/ 0 h 21600"/>
              <a:gd name="T2" fmla="*/ 0 w 21600"/>
              <a:gd name="T3" fmla="*/ 12802394 h 21600"/>
              <a:gd name="T4" fmla="*/ 1056831318 w 21600"/>
              <a:gd name="T5" fmla="*/ 25604788 h 21600"/>
              <a:gd name="T6" fmla="*/ 2113662635 w 21600"/>
              <a:gd name="T7" fmla="*/ 192035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905" y="10800"/>
                </a:lnTo>
                <a:lnTo>
                  <a:pt x="29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62" name="Line 66"/>
          <p:cNvSpPr>
            <a:spLocks noChangeShapeType="1"/>
          </p:cNvSpPr>
          <p:nvPr/>
        </p:nvSpPr>
        <p:spPr bwMode="auto">
          <a:xfrm>
            <a:off x="8077200" y="25908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63" name="Oval 67"/>
          <p:cNvSpPr>
            <a:spLocks noChangeArrowheads="1"/>
          </p:cNvSpPr>
          <p:nvPr/>
        </p:nvSpPr>
        <p:spPr bwMode="auto">
          <a:xfrm>
            <a:off x="6248400" y="381000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64" name="Text Box 68"/>
          <p:cNvSpPr txBox="1">
            <a:spLocks noChangeArrowheads="1"/>
          </p:cNvSpPr>
          <p:nvPr/>
        </p:nvSpPr>
        <p:spPr bwMode="auto">
          <a:xfrm>
            <a:off x="58449" y="4648200"/>
            <a:ext cx="1235075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800" b="1" u="none" dirty="0">
                <a:solidFill>
                  <a:srgbClr val="000066"/>
                </a:solidFill>
                <a:latin typeface="Times New Roman" pitchFamily="18" charset="0"/>
              </a:rPr>
              <a:t>Generally ineffective tumor response, but some ADCC</a:t>
            </a:r>
          </a:p>
        </p:txBody>
      </p:sp>
      <p:sp>
        <p:nvSpPr>
          <p:cNvPr id="80965" name="Line 69"/>
          <p:cNvSpPr>
            <a:spLocks noChangeShapeType="1"/>
          </p:cNvSpPr>
          <p:nvPr/>
        </p:nvSpPr>
        <p:spPr bwMode="auto">
          <a:xfrm flipH="1" flipV="1">
            <a:off x="1447800" y="6324600"/>
            <a:ext cx="2286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966" name="Oval 70"/>
          <p:cNvSpPr>
            <a:spLocks noChangeArrowheads="1"/>
          </p:cNvSpPr>
          <p:nvPr/>
        </p:nvSpPr>
        <p:spPr bwMode="auto">
          <a:xfrm>
            <a:off x="6667500" y="350520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a-IR" altLang="fa-IR" sz="4000">
              <a:solidFill>
                <a:schemeClr val="tx2"/>
              </a:solidFill>
            </a:endParaRPr>
          </a:p>
        </p:txBody>
      </p:sp>
      <p:sp>
        <p:nvSpPr>
          <p:cNvPr id="80967" name="Line 71"/>
          <p:cNvSpPr>
            <a:spLocks noChangeShapeType="1"/>
          </p:cNvSpPr>
          <p:nvPr/>
        </p:nvSpPr>
        <p:spPr bwMode="auto">
          <a:xfrm>
            <a:off x="4648200" y="2971800"/>
            <a:ext cx="2895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409" name="Text Box 72"/>
          <p:cNvSpPr txBox="1">
            <a:spLocks noChangeArrowheads="1"/>
          </p:cNvSpPr>
          <p:nvPr/>
        </p:nvSpPr>
        <p:spPr bwMode="auto">
          <a:xfrm>
            <a:off x="107504" y="106462"/>
            <a:ext cx="1449834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2000" b="1" u="none" dirty="0">
                <a:solidFill>
                  <a:srgbClr val="000066"/>
                </a:solidFill>
                <a:latin typeface="Times New Roman" pitchFamily="18" charset="0"/>
              </a:rPr>
              <a:t>Tumor antigen or tumor cell</a:t>
            </a:r>
          </a:p>
        </p:txBody>
      </p:sp>
    </p:spTree>
    <p:extLst>
      <p:ext uri="{BB962C8B-B14F-4D97-AF65-F5344CB8AC3E}">
        <p14:creationId xmlns:p14="http://schemas.microsoft.com/office/powerpoint/2010/main" val="38072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B6BAAA-EDAA-42A9-A466-F7185868D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2007"/>
            <a:ext cx="7560839" cy="666936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03E72DD6-1EF2-48EC-8C53-F2FCCD3F1B3B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2758616" y="2830624"/>
            <a:ext cx="6785992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  <a:p>
            <a:r>
              <a:rPr lang="en-US" alt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 lymphocytes ( CD8+) </a:t>
            </a:r>
          </a:p>
        </p:txBody>
      </p:sp>
    </p:spTree>
    <p:extLst>
      <p:ext uri="{BB962C8B-B14F-4D97-AF65-F5344CB8AC3E}">
        <p14:creationId xmlns:p14="http://schemas.microsoft.com/office/powerpoint/2010/main" val="34956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  <a:p>
            <a:r>
              <a:rPr lang="en-US" alt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Natural Killer (NK) Cells </a:t>
            </a:r>
          </a:p>
        </p:txBody>
      </p:sp>
      <p:pic>
        <p:nvPicPr>
          <p:cNvPr id="5" name="Picture 2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7" y="1394677"/>
            <a:ext cx="8637463" cy="54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2708920"/>
            <a:ext cx="196720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txBody>
          <a:bodyPr wrap="none" rtlCol="1">
            <a:spAutoFit/>
          </a:bodyPr>
          <a:lstStyle/>
          <a:p>
            <a:r>
              <a:rPr lang="en-US" b="1" dirty="0"/>
              <a:t>MIC-A, MIC-B, ULB</a:t>
            </a:r>
            <a:endParaRPr lang="fa-I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6763" y="3574635"/>
            <a:ext cx="86491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txBody>
          <a:bodyPr wrap="none" rtlCol="1">
            <a:spAutoFit/>
          </a:bodyPr>
          <a:lstStyle/>
          <a:p>
            <a:r>
              <a:rPr lang="en-US" b="1" dirty="0"/>
              <a:t>NKGD2</a:t>
            </a:r>
            <a:endParaRPr lang="fa-IR" b="1" dirty="0"/>
          </a:p>
        </p:txBody>
      </p:sp>
      <p:sp>
        <p:nvSpPr>
          <p:cNvPr id="8" name="Oval 7"/>
          <p:cNvSpPr/>
          <p:nvPr/>
        </p:nvSpPr>
        <p:spPr>
          <a:xfrm>
            <a:off x="1318442" y="1329812"/>
            <a:ext cx="2389462" cy="551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1043608" y="6237312"/>
            <a:ext cx="1656184" cy="641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Multiply 9"/>
          <p:cNvSpPr/>
          <p:nvPr/>
        </p:nvSpPr>
        <p:spPr>
          <a:xfrm>
            <a:off x="3468979" y="4026768"/>
            <a:ext cx="914400" cy="914400"/>
          </a:xfrm>
          <a:prstGeom prst="mathMultiply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6503018" y="4941168"/>
            <a:ext cx="2389462" cy="551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Multiply 9">
            <a:extLst>
              <a:ext uri="{FF2B5EF4-FFF2-40B4-BE49-F238E27FC236}">
                <a16:creationId xmlns="" xmlns:a16="http://schemas.microsoft.com/office/drawing/2014/main" id="{FE43A82F-6E5C-4CAC-AF45-4B17D05BB2D2}"/>
              </a:ext>
            </a:extLst>
          </p:cNvPr>
          <p:cNvSpPr/>
          <p:nvPr/>
        </p:nvSpPr>
        <p:spPr>
          <a:xfrm>
            <a:off x="4581736" y="2177908"/>
            <a:ext cx="494587" cy="540736"/>
          </a:xfrm>
          <a:prstGeom prst="mathMultiply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96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620" y="0"/>
            <a:ext cx="915062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  <a:p>
            <a:r>
              <a:rPr lang="en-US" alt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Natural Killer (NK) Cells </a:t>
            </a:r>
          </a:p>
        </p:txBody>
      </p:sp>
      <p:pic>
        <p:nvPicPr>
          <p:cNvPr id="1028" name="Picture 4" descr="نتیجه تصویری برای ‪nk cell and tumor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5" b="17952"/>
          <a:stretch/>
        </p:blipFill>
        <p:spPr bwMode="auto">
          <a:xfrm>
            <a:off x="138340" y="1432302"/>
            <a:ext cx="8826148" cy="53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1815432">
            <a:off x="4343366" y="2323076"/>
            <a:ext cx="1541172" cy="92321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6185841" y="4871758"/>
            <a:ext cx="154234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FC</a:t>
            </a:r>
            <a:r>
              <a:rPr lang="el-GR" b="1">
                <a:solidFill>
                  <a:schemeClr val="bg1"/>
                </a:solidFill>
              </a:rPr>
              <a:t>ϒ</a:t>
            </a:r>
            <a:r>
              <a:rPr lang="en-US" b="1">
                <a:solidFill>
                  <a:schemeClr val="bg1"/>
                </a:solidFill>
              </a:rPr>
              <a:t>RIII </a:t>
            </a:r>
            <a:r>
              <a:rPr lang="en-US" b="1" dirty="0">
                <a:solidFill>
                  <a:schemeClr val="bg1"/>
                </a:solidFill>
              </a:rPr>
              <a:t>(CD16)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1815432">
            <a:off x="3629970" y="4122712"/>
            <a:ext cx="2687205" cy="150150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 rot="1815432">
            <a:off x="3938861" y="3244170"/>
            <a:ext cx="2175297" cy="9232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 rot="3245833">
            <a:off x="3011759" y="5024464"/>
            <a:ext cx="2179987" cy="13499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179512" y="5186511"/>
            <a:ext cx="22734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 Cell Activity: </a:t>
            </a:r>
          </a:p>
          <a:p>
            <a:pPr algn="l" rt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IFN-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IL-12, IL-15</a:t>
            </a:r>
            <a:endParaRPr lang="fa-I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222" y="5963939"/>
            <a:ext cx="212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LAK-Cell:</a:t>
            </a:r>
          </a:p>
          <a:p>
            <a:pPr algn="l" rt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 Cell (IL-2) </a:t>
            </a:r>
            <a:endParaRPr lang="fa-I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69757" y="2924944"/>
            <a:ext cx="1194731" cy="551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236972" y="4064032"/>
            <a:ext cx="1528418" cy="551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45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620" y="0"/>
            <a:ext cx="915062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  <a:p>
            <a:r>
              <a:rPr lang="en-US" alt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Antibodies</a:t>
            </a:r>
          </a:p>
          <a:p>
            <a:endParaRPr lang="en-US" altLang="fa-I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DC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12216" r="1093" b="81523"/>
          <a:stretch/>
        </p:blipFill>
        <p:spPr bwMode="auto">
          <a:xfrm>
            <a:off x="8185" y="2276872"/>
            <a:ext cx="9121010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85" y="1276232"/>
            <a:ext cx="912101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fa-IR" sz="2800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fa-IR" sz="2600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killing of tumor cells by activating </a:t>
            </a:r>
            <a:r>
              <a:rPr lang="en-US" altLang="fa-IR" sz="2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complement</a:t>
            </a:r>
            <a:r>
              <a:rPr lang="en-US" altLang="fa-IR" sz="2600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or by </a:t>
            </a:r>
            <a:r>
              <a:rPr lang="en-US" altLang="fa-IR" sz="2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ADCC</a:t>
            </a:r>
          </a:p>
        </p:txBody>
      </p:sp>
      <p:pic>
        <p:nvPicPr>
          <p:cNvPr id="8" name="Picture 2" descr="نتیجه تصویری برای ‪Antibodies and tumor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78" y="2704268"/>
            <a:ext cx="7416824" cy="415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5400000">
            <a:off x="5706124" y="4856605"/>
            <a:ext cx="864097" cy="31386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 rot="5400000">
            <a:off x="4247964" y="4113076"/>
            <a:ext cx="1008112" cy="1080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94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620" y="0"/>
            <a:ext cx="915062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  <a:p>
            <a:r>
              <a:rPr lang="en-US" alt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Antibodies</a:t>
            </a:r>
          </a:p>
          <a:p>
            <a:endParaRPr lang="en-US" altLang="fa-I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ADC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12216" r="1093" b="2703"/>
          <a:stretch/>
        </p:blipFill>
        <p:spPr bwMode="auto">
          <a:xfrm>
            <a:off x="755576" y="1340768"/>
            <a:ext cx="7704856" cy="54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 rot="1815432">
            <a:off x="3541275" y="2463018"/>
            <a:ext cx="2298084" cy="224642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5796136" y="4797152"/>
            <a:ext cx="2687205" cy="115212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899592" y="4365105"/>
            <a:ext cx="1850426" cy="10185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5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620" y="0"/>
            <a:ext cx="915062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to Tumors</a:t>
            </a:r>
          </a:p>
          <a:p>
            <a:r>
              <a:rPr lang="en-US" alt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Macrophages</a:t>
            </a:r>
          </a:p>
          <a:p>
            <a:endParaRPr lang="en-US" altLang="fa-I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نتیجه تصویری برای ‪macrophage and tum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4"/>
            <a:ext cx="9144000" cy="55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2411760" y="1412776"/>
            <a:ext cx="6552728" cy="230425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7996329" y="2381824"/>
            <a:ext cx="58702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b="1" dirty="0">
                <a:solidFill>
                  <a:srgbClr val="FF0000"/>
                </a:solidFill>
              </a:rPr>
              <a:t>(NO)</a:t>
            </a:r>
            <a:endParaRPr lang="fa-IR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9558" y="2689175"/>
            <a:ext cx="60292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(ROS)</a:t>
            </a:r>
            <a:endParaRPr lang="fa-IR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300192" y="1844824"/>
            <a:ext cx="2448272" cy="151216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 flipH="1">
            <a:off x="2411760" y="4149080"/>
            <a:ext cx="6552728" cy="252028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6300192" y="4725144"/>
            <a:ext cx="2470762" cy="18002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6267110" y="6011996"/>
            <a:ext cx="7531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TGF-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β</a:t>
            </a:r>
            <a:endParaRPr lang="fa-IR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6125234"/>
            <a:ext cx="1584537" cy="400110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Angiogenesis</a:t>
            </a:r>
            <a:endParaRPr lang="fa-IR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2931244-8E66-4B8A-8C92-932B02935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9186" r="20863" b="9381"/>
          <a:stretch/>
        </p:blipFill>
        <p:spPr>
          <a:xfrm>
            <a:off x="0" y="1033308"/>
            <a:ext cx="9162526" cy="5824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E6734C2-6800-4E93-9197-F1A20B12D92C}"/>
              </a:ext>
            </a:extLst>
          </p:cNvPr>
          <p:cNvSpPr txBox="1">
            <a:spLocks noChangeArrowheads="1"/>
          </p:cNvSpPr>
          <p:nvPr/>
        </p:nvSpPr>
        <p:spPr>
          <a:xfrm>
            <a:off x="-6620" y="0"/>
            <a:ext cx="9150620" cy="1033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Innate and Adaptive Immunity in</a:t>
            </a:r>
          </a:p>
          <a:p>
            <a:r>
              <a:rPr lang="en-US" altLang="fa-I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Tumor Growth</a:t>
            </a:r>
            <a:endParaRPr lang="en-US" altLang="fa-I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یجه تصویری برای ‪flowe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025373">
            <a:off x="33849" y="892132"/>
            <a:ext cx="81313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b="1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60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از حضور و توجه شما</a:t>
            </a:r>
          </a:p>
          <a:p>
            <a:pPr algn="ctr"/>
            <a:endParaRPr lang="fa-IR" sz="6000" b="1" dirty="0">
              <a:solidFill>
                <a:srgbClr val="FFFF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sz="60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سپاسگزارم </a:t>
            </a:r>
            <a:endParaRPr lang="en-US" sz="4400" b="1" dirty="0">
              <a:solidFill>
                <a:srgbClr val="FFFF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6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45F6870D-503D-4756-A5DC-79A203C5EC8E}"/>
              </a:ext>
            </a:extLst>
          </p:cNvPr>
          <p:cNvSpPr txBox="1">
            <a:spLocks noChangeArrowheads="1"/>
          </p:cNvSpPr>
          <p:nvPr/>
        </p:nvSpPr>
        <p:spPr>
          <a:xfrm>
            <a:off x="193950" y="1052736"/>
            <a:ext cx="8784976" cy="37086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altLang="fa-I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Malignancy:  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defects in regulation of cell proliferation,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resistance to apoptotic death,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ability to invade host tissues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metastasize to distant sites, </a:t>
            </a:r>
          </a:p>
          <a:p>
            <a:pPr algn="l" rt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tumor evasion of host immune defense mechanisms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BAD1D917-8456-495D-B496-A03B10ECF79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072743"/>
            <a:ext cx="8784976" cy="15121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90000"/>
              </a:lnSpc>
              <a:buNone/>
            </a:pPr>
            <a:r>
              <a:rPr lang="en-US" altLang="fa-IR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 Surveillance</a:t>
            </a:r>
            <a:endParaRPr lang="en-US" alt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9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Macfarlane Burnet   ( 1950) </a:t>
            </a:r>
            <a:endParaRPr lang="en-US" altLang="fa-IR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90000"/>
              </a:lnSpc>
              <a:buNone/>
            </a:pPr>
            <a:endParaRPr lang="en-US" altLang="fa-IR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90000"/>
              </a:lnSpc>
              <a:buNone/>
            </a:pPr>
            <a:endParaRPr lang="en-US" altLang="fa-IR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ED04D00-49F3-4AF3-B1ED-8A3B3385C358}"/>
              </a:ext>
            </a:extLst>
          </p:cNvPr>
          <p:cNvSpPr txBox="1">
            <a:spLocks noChangeArrowheads="1"/>
          </p:cNvSpPr>
          <p:nvPr/>
        </p:nvSpPr>
        <p:spPr>
          <a:xfrm>
            <a:off x="28876" y="0"/>
            <a:ext cx="9115124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Immunology</a:t>
            </a:r>
            <a:endParaRPr lang="en-US" alt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83568"/>
            <a:ext cx="8640960" cy="53697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609600" indent="-609600" algn="l" rtl="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Genetic factors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mutations, translocation, amplifications,…….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lnSpc>
                <a:spcPct val="90000"/>
              </a:lnSpc>
              <a:buAutoNum type="arabicPeriod" startAt="2"/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factors: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UV, chemicals, viral infections,………..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rtl="0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proto-oncogenes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oncogenes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(potential for cell transformation)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rtl="0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Alteration In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Suppressor Genes (TSG) </a:t>
            </a:r>
          </a:p>
          <a:p>
            <a:pPr marL="609600" indent="-609600" algn="l" rtl="0">
              <a:lnSpc>
                <a:spcPct val="90000"/>
              </a:lnSpc>
              <a:buFont typeface="Monotype Sorts" pitchFamily="2" charset="2"/>
              <a:buNone/>
            </a:pP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876" y="0"/>
            <a:ext cx="9115124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 of Tumor / Cancer</a:t>
            </a:r>
          </a:p>
        </p:txBody>
      </p:sp>
    </p:spTree>
    <p:extLst>
      <p:ext uri="{BB962C8B-B14F-4D97-AF65-F5344CB8AC3E}">
        <p14:creationId xmlns:p14="http://schemas.microsoft.com/office/powerpoint/2010/main" val="5195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Tumor / Cancer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124744"/>
            <a:ext cx="8568952" cy="55446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Carcinoma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arising from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Ectoderm /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epithelial tissue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such as glands, breast, skin, and linings of the urogenital, digestive, and respiratory systems (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89.3%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of all cancers)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Sarcoma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solid tumors of muscles, bone, and cartilage that arise from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embryological mesoderm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1.9%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of all cancers)</a:t>
            </a:r>
          </a:p>
          <a:p>
            <a:pPr marL="0" indent="0" algn="l" rtl="0">
              <a:buNone/>
            </a:pP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Leukemia: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disease of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bone marrow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causing excessive production of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leukocytes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3.4%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all cancers)</a:t>
            </a:r>
          </a:p>
          <a:p>
            <a:pPr marL="0" indent="0" algn="l" rtl="0">
              <a:buNone/>
            </a:pPr>
            <a:endParaRPr lang="en-US" sz="2400" b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Lymphoma, Myeloma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diseases of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lymph nodes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spleen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that cause excessive production of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lymphocytes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5.4%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of cancers)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876" y="0"/>
            <a:ext cx="9115124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Tumor Immunity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836712"/>
            <a:ext cx="8784976" cy="5832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90000"/>
              </a:lnSpc>
              <a:buFont typeface="+mj-lt"/>
              <a:buAutoNum type="arabicParenR"/>
            </a:pP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 stimulate specific </a:t>
            </a:r>
            <a:r>
              <a:rPr lang="en-US" altLang="fa-I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immune responses</a:t>
            </a:r>
            <a:endParaRPr lang="en-US" alt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t="34495" r="24051" b="20505"/>
          <a:stretch/>
        </p:blipFill>
        <p:spPr bwMode="auto">
          <a:xfrm>
            <a:off x="395536" y="1772816"/>
            <a:ext cx="841939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2701369"/>
            <a:ext cx="2123979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Cell-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CD8+)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NK Cell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az-Cyrl-A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fa-I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18990286">
            <a:off x="7256001" y="2191833"/>
            <a:ext cx="821596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Freeform 7"/>
          <p:cNvSpPr/>
          <p:nvPr/>
        </p:nvSpPr>
        <p:spPr>
          <a:xfrm>
            <a:off x="4670474" y="3909215"/>
            <a:ext cx="3938954" cy="1464001"/>
          </a:xfrm>
          <a:custGeom>
            <a:avLst/>
            <a:gdLst>
              <a:gd name="connsiteX0" fmla="*/ 773723 w 3938954"/>
              <a:gd name="connsiteY0" fmla="*/ 970671 h 1464001"/>
              <a:gd name="connsiteX1" fmla="*/ 225083 w 3938954"/>
              <a:gd name="connsiteY1" fmla="*/ 928468 h 1464001"/>
              <a:gd name="connsiteX2" fmla="*/ 182880 w 3938954"/>
              <a:gd name="connsiteY2" fmla="*/ 900333 h 1464001"/>
              <a:gd name="connsiteX3" fmla="*/ 112541 w 3938954"/>
              <a:gd name="connsiteY3" fmla="*/ 829994 h 1464001"/>
              <a:gd name="connsiteX4" fmla="*/ 84406 w 3938954"/>
              <a:gd name="connsiteY4" fmla="*/ 787791 h 1464001"/>
              <a:gd name="connsiteX5" fmla="*/ 42203 w 3938954"/>
              <a:gd name="connsiteY5" fmla="*/ 773724 h 1464001"/>
              <a:gd name="connsiteX6" fmla="*/ 28135 w 3938954"/>
              <a:gd name="connsiteY6" fmla="*/ 675250 h 1464001"/>
              <a:gd name="connsiteX7" fmla="*/ 0 w 3938954"/>
              <a:gd name="connsiteY7" fmla="*/ 590844 h 1464001"/>
              <a:gd name="connsiteX8" fmla="*/ 14068 w 3938954"/>
              <a:gd name="connsiteY8" fmla="*/ 337625 h 1464001"/>
              <a:gd name="connsiteX9" fmla="*/ 42203 w 3938954"/>
              <a:gd name="connsiteY9" fmla="*/ 253219 h 1464001"/>
              <a:gd name="connsiteX10" fmla="*/ 56271 w 3938954"/>
              <a:gd name="connsiteY10" fmla="*/ 211016 h 1464001"/>
              <a:gd name="connsiteX11" fmla="*/ 70338 w 3938954"/>
              <a:gd name="connsiteY11" fmla="*/ 168813 h 1464001"/>
              <a:gd name="connsiteX12" fmla="*/ 98474 w 3938954"/>
              <a:gd name="connsiteY12" fmla="*/ 140677 h 1464001"/>
              <a:gd name="connsiteX13" fmla="*/ 126609 w 3938954"/>
              <a:gd name="connsiteY13" fmla="*/ 98474 h 1464001"/>
              <a:gd name="connsiteX14" fmla="*/ 168812 w 3938954"/>
              <a:gd name="connsiteY14" fmla="*/ 84407 h 1464001"/>
              <a:gd name="connsiteX15" fmla="*/ 281354 w 3938954"/>
              <a:gd name="connsiteY15" fmla="*/ 28136 h 1464001"/>
              <a:gd name="connsiteX16" fmla="*/ 323557 w 3938954"/>
              <a:gd name="connsiteY16" fmla="*/ 14068 h 1464001"/>
              <a:gd name="connsiteX17" fmla="*/ 365760 w 3938954"/>
              <a:gd name="connsiteY17" fmla="*/ 0 h 1464001"/>
              <a:gd name="connsiteX18" fmla="*/ 759655 w 3938954"/>
              <a:gd name="connsiteY18" fmla="*/ 28136 h 1464001"/>
              <a:gd name="connsiteX19" fmla="*/ 829994 w 3938954"/>
              <a:gd name="connsiteY19" fmla="*/ 42204 h 1464001"/>
              <a:gd name="connsiteX20" fmla="*/ 872197 w 3938954"/>
              <a:gd name="connsiteY20" fmla="*/ 56271 h 1464001"/>
              <a:gd name="connsiteX21" fmla="*/ 1125415 w 3938954"/>
              <a:gd name="connsiteY21" fmla="*/ 70339 h 1464001"/>
              <a:gd name="connsiteX22" fmla="*/ 1477108 w 3938954"/>
              <a:gd name="connsiteY22" fmla="*/ 70339 h 1464001"/>
              <a:gd name="connsiteX23" fmla="*/ 1519311 w 3938954"/>
              <a:gd name="connsiteY23" fmla="*/ 56271 h 1464001"/>
              <a:gd name="connsiteX24" fmla="*/ 1575581 w 3938954"/>
              <a:gd name="connsiteY24" fmla="*/ 42204 h 1464001"/>
              <a:gd name="connsiteX25" fmla="*/ 1659988 w 3938954"/>
              <a:gd name="connsiteY25" fmla="*/ 14068 h 1464001"/>
              <a:gd name="connsiteX26" fmla="*/ 2321169 w 3938954"/>
              <a:gd name="connsiteY26" fmla="*/ 42204 h 1464001"/>
              <a:gd name="connsiteX27" fmla="*/ 2363372 w 3938954"/>
              <a:gd name="connsiteY27" fmla="*/ 56271 h 1464001"/>
              <a:gd name="connsiteX28" fmla="*/ 2433711 w 3938954"/>
              <a:gd name="connsiteY28" fmla="*/ 70339 h 1464001"/>
              <a:gd name="connsiteX29" fmla="*/ 2518117 w 3938954"/>
              <a:gd name="connsiteY29" fmla="*/ 98474 h 1464001"/>
              <a:gd name="connsiteX30" fmla="*/ 2560320 w 3938954"/>
              <a:gd name="connsiteY30" fmla="*/ 112542 h 1464001"/>
              <a:gd name="connsiteX31" fmla="*/ 2616591 w 3938954"/>
              <a:gd name="connsiteY31" fmla="*/ 126610 h 1464001"/>
              <a:gd name="connsiteX32" fmla="*/ 2700997 w 3938954"/>
              <a:gd name="connsiteY32" fmla="*/ 154745 h 1464001"/>
              <a:gd name="connsiteX33" fmla="*/ 2743200 w 3938954"/>
              <a:gd name="connsiteY33" fmla="*/ 168813 h 1464001"/>
              <a:gd name="connsiteX34" fmla="*/ 2799471 w 3938954"/>
              <a:gd name="connsiteY34" fmla="*/ 182880 h 1464001"/>
              <a:gd name="connsiteX35" fmla="*/ 2954215 w 3938954"/>
              <a:gd name="connsiteY35" fmla="*/ 196948 h 1464001"/>
              <a:gd name="connsiteX36" fmla="*/ 3207434 w 3938954"/>
              <a:gd name="connsiteY36" fmla="*/ 225084 h 1464001"/>
              <a:gd name="connsiteX37" fmla="*/ 3545058 w 3938954"/>
              <a:gd name="connsiteY37" fmla="*/ 239151 h 1464001"/>
              <a:gd name="connsiteX38" fmla="*/ 3587261 w 3938954"/>
              <a:gd name="connsiteY38" fmla="*/ 253219 h 1464001"/>
              <a:gd name="connsiteX39" fmla="*/ 3770141 w 3938954"/>
              <a:gd name="connsiteY39" fmla="*/ 281354 h 1464001"/>
              <a:gd name="connsiteX40" fmla="*/ 3812344 w 3938954"/>
              <a:gd name="connsiteY40" fmla="*/ 295422 h 1464001"/>
              <a:gd name="connsiteX41" fmla="*/ 3854548 w 3938954"/>
              <a:gd name="connsiteY41" fmla="*/ 365760 h 1464001"/>
              <a:gd name="connsiteX42" fmla="*/ 3882683 w 3938954"/>
              <a:gd name="connsiteY42" fmla="*/ 393896 h 1464001"/>
              <a:gd name="connsiteX43" fmla="*/ 3896751 w 3938954"/>
              <a:gd name="connsiteY43" fmla="*/ 436099 h 1464001"/>
              <a:gd name="connsiteX44" fmla="*/ 3924886 w 3938954"/>
              <a:gd name="connsiteY44" fmla="*/ 478302 h 1464001"/>
              <a:gd name="connsiteX45" fmla="*/ 3938954 w 3938954"/>
              <a:gd name="connsiteY45" fmla="*/ 548640 h 1464001"/>
              <a:gd name="connsiteX46" fmla="*/ 3910818 w 3938954"/>
              <a:gd name="connsiteY46" fmla="*/ 942536 h 1464001"/>
              <a:gd name="connsiteX47" fmla="*/ 3882683 w 3938954"/>
              <a:gd name="connsiteY47" fmla="*/ 1026942 h 1464001"/>
              <a:gd name="connsiteX48" fmla="*/ 3812344 w 3938954"/>
              <a:gd name="connsiteY48" fmla="*/ 1097280 h 1464001"/>
              <a:gd name="connsiteX49" fmla="*/ 3784209 w 3938954"/>
              <a:gd name="connsiteY49" fmla="*/ 1181687 h 1464001"/>
              <a:gd name="connsiteX50" fmla="*/ 3770141 w 3938954"/>
              <a:gd name="connsiteY50" fmla="*/ 1223890 h 1464001"/>
              <a:gd name="connsiteX51" fmla="*/ 3685735 w 3938954"/>
              <a:gd name="connsiteY51" fmla="*/ 1280160 h 1464001"/>
              <a:gd name="connsiteX52" fmla="*/ 3657600 w 3938954"/>
              <a:gd name="connsiteY52" fmla="*/ 1308296 h 1464001"/>
              <a:gd name="connsiteX53" fmla="*/ 3615397 w 3938954"/>
              <a:gd name="connsiteY53" fmla="*/ 1322364 h 1464001"/>
              <a:gd name="connsiteX54" fmla="*/ 3587261 w 3938954"/>
              <a:gd name="connsiteY54" fmla="*/ 1350499 h 1464001"/>
              <a:gd name="connsiteX55" fmla="*/ 3502855 w 3938954"/>
              <a:gd name="connsiteY55" fmla="*/ 1378634 h 1464001"/>
              <a:gd name="connsiteX56" fmla="*/ 3460652 w 3938954"/>
              <a:gd name="connsiteY56" fmla="*/ 1392702 h 1464001"/>
              <a:gd name="connsiteX57" fmla="*/ 3418449 w 3938954"/>
              <a:gd name="connsiteY57" fmla="*/ 1406770 h 1464001"/>
              <a:gd name="connsiteX58" fmla="*/ 3376246 w 3938954"/>
              <a:gd name="connsiteY58" fmla="*/ 1420837 h 1464001"/>
              <a:gd name="connsiteX59" fmla="*/ 3221501 w 3938954"/>
              <a:gd name="connsiteY59" fmla="*/ 1463040 h 1464001"/>
              <a:gd name="connsiteX60" fmla="*/ 2757268 w 3938954"/>
              <a:gd name="connsiteY60" fmla="*/ 1448973 h 1464001"/>
              <a:gd name="connsiteX61" fmla="*/ 2644726 w 3938954"/>
              <a:gd name="connsiteY61" fmla="*/ 1434905 h 1464001"/>
              <a:gd name="connsiteX62" fmla="*/ 2518117 w 3938954"/>
              <a:gd name="connsiteY62" fmla="*/ 1392702 h 1464001"/>
              <a:gd name="connsiteX63" fmla="*/ 2461846 w 3938954"/>
              <a:gd name="connsiteY63" fmla="*/ 1378634 h 1464001"/>
              <a:gd name="connsiteX64" fmla="*/ 2419643 w 3938954"/>
              <a:gd name="connsiteY64" fmla="*/ 1364567 h 1464001"/>
              <a:gd name="connsiteX65" fmla="*/ 2349304 w 3938954"/>
              <a:gd name="connsiteY65" fmla="*/ 1350499 h 1464001"/>
              <a:gd name="connsiteX66" fmla="*/ 2264898 w 3938954"/>
              <a:gd name="connsiteY66" fmla="*/ 1308296 h 1464001"/>
              <a:gd name="connsiteX67" fmla="*/ 2166424 w 3938954"/>
              <a:gd name="connsiteY67" fmla="*/ 1266093 h 1464001"/>
              <a:gd name="connsiteX68" fmla="*/ 2110154 w 3938954"/>
              <a:gd name="connsiteY68" fmla="*/ 1237957 h 1464001"/>
              <a:gd name="connsiteX69" fmla="*/ 2067951 w 3938954"/>
              <a:gd name="connsiteY69" fmla="*/ 1223890 h 1464001"/>
              <a:gd name="connsiteX70" fmla="*/ 2025748 w 3938954"/>
              <a:gd name="connsiteY70" fmla="*/ 1195754 h 1464001"/>
              <a:gd name="connsiteX71" fmla="*/ 1941341 w 3938954"/>
              <a:gd name="connsiteY71" fmla="*/ 1167619 h 1464001"/>
              <a:gd name="connsiteX72" fmla="*/ 1899138 w 3938954"/>
              <a:gd name="connsiteY72" fmla="*/ 1153551 h 1464001"/>
              <a:gd name="connsiteX73" fmla="*/ 1856935 w 3938954"/>
              <a:gd name="connsiteY73" fmla="*/ 1139484 h 1464001"/>
              <a:gd name="connsiteX74" fmla="*/ 1814732 w 3938954"/>
              <a:gd name="connsiteY74" fmla="*/ 1111348 h 1464001"/>
              <a:gd name="connsiteX75" fmla="*/ 1744394 w 3938954"/>
              <a:gd name="connsiteY75" fmla="*/ 1097280 h 1464001"/>
              <a:gd name="connsiteX76" fmla="*/ 1688123 w 3938954"/>
              <a:gd name="connsiteY76" fmla="*/ 1083213 h 1464001"/>
              <a:gd name="connsiteX77" fmla="*/ 1645920 w 3938954"/>
              <a:gd name="connsiteY77" fmla="*/ 1069145 h 1464001"/>
              <a:gd name="connsiteX78" fmla="*/ 1533378 w 3938954"/>
              <a:gd name="connsiteY78" fmla="*/ 1041010 h 1464001"/>
              <a:gd name="connsiteX79" fmla="*/ 1434904 w 3938954"/>
              <a:gd name="connsiteY79" fmla="*/ 1012874 h 1464001"/>
              <a:gd name="connsiteX80" fmla="*/ 1364566 w 3938954"/>
              <a:gd name="connsiteY80" fmla="*/ 998807 h 1464001"/>
              <a:gd name="connsiteX81" fmla="*/ 1308295 w 3938954"/>
              <a:gd name="connsiteY81" fmla="*/ 984739 h 1464001"/>
              <a:gd name="connsiteX82" fmla="*/ 998806 w 3938954"/>
              <a:gd name="connsiteY82" fmla="*/ 970671 h 1464001"/>
              <a:gd name="connsiteX83" fmla="*/ 844061 w 3938954"/>
              <a:gd name="connsiteY83" fmla="*/ 942536 h 1464001"/>
              <a:gd name="connsiteX84" fmla="*/ 759655 w 3938954"/>
              <a:gd name="connsiteY84" fmla="*/ 914400 h 1464001"/>
              <a:gd name="connsiteX85" fmla="*/ 717452 w 3938954"/>
              <a:gd name="connsiteY85" fmla="*/ 900333 h 1464001"/>
              <a:gd name="connsiteX86" fmla="*/ 647114 w 3938954"/>
              <a:gd name="connsiteY86" fmla="*/ 900333 h 146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938954" h="1464001">
                <a:moveTo>
                  <a:pt x="773723" y="970671"/>
                </a:moveTo>
                <a:cubicBezTo>
                  <a:pt x="522377" y="886890"/>
                  <a:pt x="823722" y="978355"/>
                  <a:pt x="225083" y="928468"/>
                </a:cubicBezTo>
                <a:cubicBezTo>
                  <a:pt x="208234" y="927064"/>
                  <a:pt x="195604" y="911466"/>
                  <a:pt x="182880" y="900333"/>
                </a:cubicBezTo>
                <a:cubicBezTo>
                  <a:pt x="157926" y="878498"/>
                  <a:pt x="130934" y="857583"/>
                  <a:pt x="112541" y="829994"/>
                </a:cubicBezTo>
                <a:cubicBezTo>
                  <a:pt x="103163" y="815926"/>
                  <a:pt x="97608" y="798353"/>
                  <a:pt x="84406" y="787791"/>
                </a:cubicBezTo>
                <a:cubicBezTo>
                  <a:pt x="72827" y="778528"/>
                  <a:pt x="56271" y="778413"/>
                  <a:pt x="42203" y="773724"/>
                </a:cubicBezTo>
                <a:cubicBezTo>
                  <a:pt x="37514" y="740899"/>
                  <a:pt x="35591" y="707559"/>
                  <a:pt x="28135" y="675250"/>
                </a:cubicBezTo>
                <a:cubicBezTo>
                  <a:pt x="21466" y="646352"/>
                  <a:pt x="0" y="590844"/>
                  <a:pt x="0" y="590844"/>
                </a:cubicBezTo>
                <a:cubicBezTo>
                  <a:pt x="4689" y="506438"/>
                  <a:pt x="3583" y="421509"/>
                  <a:pt x="14068" y="337625"/>
                </a:cubicBezTo>
                <a:cubicBezTo>
                  <a:pt x="17747" y="308197"/>
                  <a:pt x="32825" y="281354"/>
                  <a:pt x="42203" y="253219"/>
                </a:cubicBezTo>
                <a:lnTo>
                  <a:pt x="56271" y="211016"/>
                </a:lnTo>
                <a:cubicBezTo>
                  <a:pt x="60960" y="196948"/>
                  <a:pt x="59853" y="179298"/>
                  <a:pt x="70338" y="168813"/>
                </a:cubicBezTo>
                <a:cubicBezTo>
                  <a:pt x="79717" y="159434"/>
                  <a:pt x="90188" y="151034"/>
                  <a:pt x="98474" y="140677"/>
                </a:cubicBezTo>
                <a:cubicBezTo>
                  <a:pt x="109036" y="127475"/>
                  <a:pt x="113407" y="109036"/>
                  <a:pt x="126609" y="98474"/>
                </a:cubicBezTo>
                <a:cubicBezTo>
                  <a:pt x="138188" y="89211"/>
                  <a:pt x="154744" y="89096"/>
                  <a:pt x="168812" y="84407"/>
                </a:cubicBezTo>
                <a:cubicBezTo>
                  <a:pt x="217919" y="35300"/>
                  <a:pt x="184365" y="60466"/>
                  <a:pt x="281354" y="28136"/>
                </a:cubicBezTo>
                <a:lnTo>
                  <a:pt x="323557" y="14068"/>
                </a:lnTo>
                <a:lnTo>
                  <a:pt x="365760" y="0"/>
                </a:lnTo>
                <a:cubicBezTo>
                  <a:pt x="445302" y="4971"/>
                  <a:pt x="667580" y="17303"/>
                  <a:pt x="759655" y="28136"/>
                </a:cubicBezTo>
                <a:cubicBezTo>
                  <a:pt x="783402" y="30930"/>
                  <a:pt x="806797" y="36405"/>
                  <a:pt x="829994" y="42204"/>
                </a:cubicBezTo>
                <a:cubicBezTo>
                  <a:pt x="844380" y="45800"/>
                  <a:pt x="857435" y="54865"/>
                  <a:pt x="872197" y="56271"/>
                </a:cubicBezTo>
                <a:cubicBezTo>
                  <a:pt x="956352" y="64286"/>
                  <a:pt x="1041009" y="65650"/>
                  <a:pt x="1125415" y="70339"/>
                </a:cubicBezTo>
                <a:cubicBezTo>
                  <a:pt x="1288858" y="93688"/>
                  <a:pt x="1238503" y="93064"/>
                  <a:pt x="1477108" y="70339"/>
                </a:cubicBezTo>
                <a:cubicBezTo>
                  <a:pt x="1491870" y="68933"/>
                  <a:pt x="1505053" y="60345"/>
                  <a:pt x="1519311" y="56271"/>
                </a:cubicBezTo>
                <a:cubicBezTo>
                  <a:pt x="1537901" y="50960"/>
                  <a:pt x="1557062" y="47760"/>
                  <a:pt x="1575581" y="42204"/>
                </a:cubicBezTo>
                <a:cubicBezTo>
                  <a:pt x="1603988" y="33682"/>
                  <a:pt x="1659988" y="14068"/>
                  <a:pt x="1659988" y="14068"/>
                </a:cubicBezTo>
                <a:cubicBezTo>
                  <a:pt x="1746340" y="16174"/>
                  <a:pt x="2124031" y="-1604"/>
                  <a:pt x="2321169" y="42204"/>
                </a:cubicBezTo>
                <a:cubicBezTo>
                  <a:pt x="2335644" y="45421"/>
                  <a:pt x="2348986" y="52675"/>
                  <a:pt x="2363372" y="56271"/>
                </a:cubicBezTo>
                <a:cubicBezTo>
                  <a:pt x="2386569" y="62070"/>
                  <a:pt x="2410643" y="64048"/>
                  <a:pt x="2433711" y="70339"/>
                </a:cubicBezTo>
                <a:cubicBezTo>
                  <a:pt x="2462323" y="78142"/>
                  <a:pt x="2489982" y="89096"/>
                  <a:pt x="2518117" y="98474"/>
                </a:cubicBezTo>
                <a:cubicBezTo>
                  <a:pt x="2532185" y="103163"/>
                  <a:pt x="2545934" y="108945"/>
                  <a:pt x="2560320" y="112542"/>
                </a:cubicBezTo>
                <a:cubicBezTo>
                  <a:pt x="2579077" y="117231"/>
                  <a:pt x="2598072" y="121054"/>
                  <a:pt x="2616591" y="126610"/>
                </a:cubicBezTo>
                <a:cubicBezTo>
                  <a:pt x="2644997" y="135132"/>
                  <a:pt x="2672862" y="145367"/>
                  <a:pt x="2700997" y="154745"/>
                </a:cubicBezTo>
                <a:cubicBezTo>
                  <a:pt x="2715065" y="159434"/>
                  <a:pt x="2728814" y="165217"/>
                  <a:pt x="2743200" y="168813"/>
                </a:cubicBezTo>
                <a:cubicBezTo>
                  <a:pt x="2761957" y="173502"/>
                  <a:pt x="2780306" y="180325"/>
                  <a:pt x="2799471" y="182880"/>
                </a:cubicBezTo>
                <a:cubicBezTo>
                  <a:pt x="2850811" y="189725"/>
                  <a:pt x="2902634" y="192259"/>
                  <a:pt x="2954215" y="196948"/>
                </a:cubicBezTo>
                <a:cubicBezTo>
                  <a:pt x="3071838" y="220473"/>
                  <a:pt x="3033108" y="215661"/>
                  <a:pt x="3207434" y="225084"/>
                </a:cubicBezTo>
                <a:cubicBezTo>
                  <a:pt x="3319909" y="231164"/>
                  <a:pt x="3432517" y="234462"/>
                  <a:pt x="3545058" y="239151"/>
                </a:cubicBezTo>
                <a:cubicBezTo>
                  <a:pt x="3559126" y="243840"/>
                  <a:pt x="3572785" y="250002"/>
                  <a:pt x="3587261" y="253219"/>
                </a:cubicBezTo>
                <a:cubicBezTo>
                  <a:pt x="3622402" y="261028"/>
                  <a:pt x="3738720" y="276865"/>
                  <a:pt x="3770141" y="281354"/>
                </a:cubicBezTo>
                <a:cubicBezTo>
                  <a:pt x="3784209" y="286043"/>
                  <a:pt x="3799628" y="287793"/>
                  <a:pt x="3812344" y="295422"/>
                </a:cubicBezTo>
                <a:cubicBezTo>
                  <a:pt x="3856900" y="322155"/>
                  <a:pt x="3829651" y="324264"/>
                  <a:pt x="3854548" y="365760"/>
                </a:cubicBezTo>
                <a:cubicBezTo>
                  <a:pt x="3861372" y="377133"/>
                  <a:pt x="3873305" y="384517"/>
                  <a:pt x="3882683" y="393896"/>
                </a:cubicBezTo>
                <a:cubicBezTo>
                  <a:pt x="3887372" y="407964"/>
                  <a:pt x="3890119" y="422836"/>
                  <a:pt x="3896751" y="436099"/>
                </a:cubicBezTo>
                <a:cubicBezTo>
                  <a:pt x="3904312" y="451221"/>
                  <a:pt x="3918949" y="462471"/>
                  <a:pt x="3924886" y="478302"/>
                </a:cubicBezTo>
                <a:cubicBezTo>
                  <a:pt x="3933282" y="500690"/>
                  <a:pt x="3934265" y="525194"/>
                  <a:pt x="3938954" y="548640"/>
                </a:cubicBezTo>
                <a:cubicBezTo>
                  <a:pt x="3931858" y="718931"/>
                  <a:pt x="3950871" y="809027"/>
                  <a:pt x="3910818" y="942536"/>
                </a:cubicBezTo>
                <a:cubicBezTo>
                  <a:pt x="3902296" y="970942"/>
                  <a:pt x="3903654" y="1005971"/>
                  <a:pt x="3882683" y="1026942"/>
                </a:cubicBezTo>
                <a:lnTo>
                  <a:pt x="3812344" y="1097280"/>
                </a:lnTo>
                <a:lnTo>
                  <a:pt x="3784209" y="1181687"/>
                </a:lnTo>
                <a:cubicBezTo>
                  <a:pt x="3779520" y="1195755"/>
                  <a:pt x="3782479" y="1215665"/>
                  <a:pt x="3770141" y="1223890"/>
                </a:cubicBezTo>
                <a:cubicBezTo>
                  <a:pt x="3742006" y="1242647"/>
                  <a:pt x="3709645" y="1256249"/>
                  <a:pt x="3685735" y="1280160"/>
                </a:cubicBezTo>
                <a:cubicBezTo>
                  <a:pt x="3676357" y="1289539"/>
                  <a:pt x="3668973" y="1301472"/>
                  <a:pt x="3657600" y="1308296"/>
                </a:cubicBezTo>
                <a:cubicBezTo>
                  <a:pt x="3644885" y="1315925"/>
                  <a:pt x="3629465" y="1317675"/>
                  <a:pt x="3615397" y="1322364"/>
                </a:cubicBezTo>
                <a:cubicBezTo>
                  <a:pt x="3606018" y="1331742"/>
                  <a:pt x="3599124" y="1344568"/>
                  <a:pt x="3587261" y="1350499"/>
                </a:cubicBezTo>
                <a:cubicBezTo>
                  <a:pt x="3560735" y="1363762"/>
                  <a:pt x="3530990" y="1369256"/>
                  <a:pt x="3502855" y="1378634"/>
                </a:cubicBezTo>
                <a:lnTo>
                  <a:pt x="3460652" y="1392702"/>
                </a:lnTo>
                <a:lnTo>
                  <a:pt x="3418449" y="1406770"/>
                </a:lnTo>
                <a:lnTo>
                  <a:pt x="3376246" y="1420837"/>
                </a:lnTo>
                <a:cubicBezTo>
                  <a:pt x="3322937" y="1474148"/>
                  <a:pt x="3345762" y="1463040"/>
                  <a:pt x="3221501" y="1463040"/>
                </a:cubicBezTo>
                <a:cubicBezTo>
                  <a:pt x="3066686" y="1463040"/>
                  <a:pt x="2912012" y="1453662"/>
                  <a:pt x="2757268" y="1448973"/>
                </a:cubicBezTo>
                <a:cubicBezTo>
                  <a:pt x="2719754" y="1444284"/>
                  <a:pt x="2681693" y="1442826"/>
                  <a:pt x="2644726" y="1434905"/>
                </a:cubicBezTo>
                <a:cubicBezTo>
                  <a:pt x="2546232" y="1413799"/>
                  <a:pt x="2588466" y="1410289"/>
                  <a:pt x="2518117" y="1392702"/>
                </a:cubicBezTo>
                <a:cubicBezTo>
                  <a:pt x="2499360" y="1388013"/>
                  <a:pt x="2480436" y="1383945"/>
                  <a:pt x="2461846" y="1378634"/>
                </a:cubicBezTo>
                <a:cubicBezTo>
                  <a:pt x="2447588" y="1374560"/>
                  <a:pt x="2434029" y="1368163"/>
                  <a:pt x="2419643" y="1364567"/>
                </a:cubicBezTo>
                <a:cubicBezTo>
                  <a:pt x="2396446" y="1358768"/>
                  <a:pt x="2372750" y="1355188"/>
                  <a:pt x="2349304" y="1350499"/>
                </a:cubicBezTo>
                <a:cubicBezTo>
                  <a:pt x="2228347" y="1269862"/>
                  <a:pt x="2381391" y="1366544"/>
                  <a:pt x="2264898" y="1308296"/>
                </a:cubicBezTo>
                <a:cubicBezTo>
                  <a:pt x="2167751" y="1259721"/>
                  <a:pt x="2283532" y="1295368"/>
                  <a:pt x="2166424" y="1266093"/>
                </a:cubicBezTo>
                <a:cubicBezTo>
                  <a:pt x="2147667" y="1256714"/>
                  <a:pt x="2129429" y="1246218"/>
                  <a:pt x="2110154" y="1237957"/>
                </a:cubicBezTo>
                <a:cubicBezTo>
                  <a:pt x="2096524" y="1232116"/>
                  <a:pt x="2081214" y="1230522"/>
                  <a:pt x="2067951" y="1223890"/>
                </a:cubicBezTo>
                <a:cubicBezTo>
                  <a:pt x="2052829" y="1216329"/>
                  <a:pt x="2041198" y="1202621"/>
                  <a:pt x="2025748" y="1195754"/>
                </a:cubicBezTo>
                <a:cubicBezTo>
                  <a:pt x="1998647" y="1183709"/>
                  <a:pt x="1969477" y="1176997"/>
                  <a:pt x="1941341" y="1167619"/>
                </a:cubicBezTo>
                <a:lnTo>
                  <a:pt x="1899138" y="1153551"/>
                </a:lnTo>
                <a:lnTo>
                  <a:pt x="1856935" y="1139484"/>
                </a:lnTo>
                <a:cubicBezTo>
                  <a:pt x="1842867" y="1130105"/>
                  <a:pt x="1830563" y="1117285"/>
                  <a:pt x="1814732" y="1111348"/>
                </a:cubicBezTo>
                <a:cubicBezTo>
                  <a:pt x="1792344" y="1102952"/>
                  <a:pt x="1767735" y="1102467"/>
                  <a:pt x="1744394" y="1097280"/>
                </a:cubicBezTo>
                <a:cubicBezTo>
                  <a:pt x="1725520" y="1093086"/>
                  <a:pt x="1706713" y="1088524"/>
                  <a:pt x="1688123" y="1083213"/>
                </a:cubicBezTo>
                <a:cubicBezTo>
                  <a:pt x="1673865" y="1079139"/>
                  <a:pt x="1660226" y="1073047"/>
                  <a:pt x="1645920" y="1069145"/>
                </a:cubicBezTo>
                <a:cubicBezTo>
                  <a:pt x="1608614" y="1058971"/>
                  <a:pt x="1570062" y="1053238"/>
                  <a:pt x="1533378" y="1041010"/>
                </a:cubicBezTo>
                <a:cubicBezTo>
                  <a:pt x="1486383" y="1025345"/>
                  <a:pt x="1487894" y="1024649"/>
                  <a:pt x="1434904" y="1012874"/>
                </a:cubicBezTo>
                <a:cubicBezTo>
                  <a:pt x="1411563" y="1007687"/>
                  <a:pt x="1387907" y="1003994"/>
                  <a:pt x="1364566" y="998807"/>
                </a:cubicBezTo>
                <a:cubicBezTo>
                  <a:pt x="1345692" y="994613"/>
                  <a:pt x="1327572" y="986222"/>
                  <a:pt x="1308295" y="984739"/>
                </a:cubicBezTo>
                <a:cubicBezTo>
                  <a:pt x="1205330" y="976818"/>
                  <a:pt x="1101969" y="975360"/>
                  <a:pt x="998806" y="970671"/>
                </a:cubicBezTo>
                <a:cubicBezTo>
                  <a:pt x="929449" y="960763"/>
                  <a:pt x="904362" y="960627"/>
                  <a:pt x="844061" y="942536"/>
                </a:cubicBezTo>
                <a:cubicBezTo>
                  <a:pt x="815654" y="934014"/>
                  <a:pt x="787790" y="923778"/>
                  <a:pt x="759655" y="914400"/>
                </a:cubicBezTo>
                <a:cubicBezTo>
                  <a:pt x="745587" y="909711"/>
                  <a:pt x="732281" y="900333"/>
                  <a:pt x="717452" y="900333"/>
                </a:cubicBezTo>
                <a:lnTo>
                  <a:pt x="647114" y="900333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 rot="18990286">
            <a:off x="1001329" y="3458197"/>
            <a:ext cx="980229" cy="25697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 rot="18406173">
            <a:off x="1147753" y="1583808"/>
            <a:ext cx="1003798" cy="25861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2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876" y="0"/>
            <a:ext cx="9115124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Tumor Immunity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9" t="27860" r="29566" b="12139"/>
          <a:stretch/>
        </p:blipFill>
        <p:spPr bwMode="auto">
          <a:xfrm>
            <a:off x="467544" y="908720"/>
            <a:ext cx="7992888" cy="58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1044" y="1019972"/>
            <a:ext cx="6383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MCA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0096" y="1844824"/>
            <a:ext cx="1533872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99592" y="3181603"/>
            <a:ext cx="2016224" cy="6480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827584" y="6273316"/>
            <a:ext cx="2030538" cy="3240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067944" y="3181603"/>
            <a:ext cx="1944216" cy="5354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4273116" y="6273316"/>
            <a:ext cx="1533872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6228184" y="3196241"/>
            <a:ext cx="1800200" cy="6480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6444208" y="6093296"/>
            <a:ext cx="1317848" cy="5040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5245224" y="1700808"/>
            <a:ext cx="18830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90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052736"/>
            <a:ext cx="8784976" cy="3960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lnSpc>
                <a:spcPct val="90000"/>
              </a:lnSpc>
              <a:buAutoNum type="arabicParenR" startAt="2"/>
            </a:pP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frequently </a:t>
            </a:r>
            <a:r>
              <a:rPr lang="en-US" altLang="fa-I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 to prevent 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many tumors have specialized mechanisms for </a:t>
            </a:r>
            <a:r>
              <a:rPr lang="en-US" altLang="fa-I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evading</a:t>
            </a: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host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immune responses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tumor cells are derived from </a:t>
            </a:r>
            <a:r>
              <a:rPr lang="en-US" altLang="fa-I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cells </a:t>
            </a: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resemble normal.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 </a:t>
            </a:r>
            <a:r>
              <a:rPr lang="en-US" altLang="fa-I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growth </a:t>
            </a: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spread of a tumor may overwhelm the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altLang="fa-I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capacity of the immune system response.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76" y="0"/>
            <a:ext cx="9115124" cy="764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a-I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Tumor Immunity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135" y="5301208"/>
            <a:ext cx="8784976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lnSpc>
                <a:spcPct val="90000"/>
              </a:lnSpc>
              <a:buAutoNum type="arabicParenR" startAt="3"/>
            </a:pP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immune system </a:t>
            </a:r>
            <a:r>
              <a:rPr lang="en-US" altLang="fa-I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activated 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effectively </a:t>
            </a:r>
            <a:r>
              <a:rPr lang="en-US" altLang="fa-I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 tumor cells </a:t>
            </a:r>
            <a:r>
              <a:rPr lang="en-US" alt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eradicate tumors. (</a:t>
            </a:r>
            <a:r>
              <a:rPr lang="en-US" altLang="fa-I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immunotherapy</a:t>
            </a:r>
            <a:r>
              <a:rPr lang="en-US" alt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fa-I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1534</Words>
  <Application>Microsoft Office PowerPoint</Application>
  <PresentationFormat>On-screen Show (4:3)</PresentationFormat>
  <Paragraphs>262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Tumor Immunology</vt:lpstr>
      <vt:lpstr>PowerPoint Presentation</vt:lpstr>
      <vt:lpstr>PowerPoint Presentation</vt:lpstr>
      <vt:lpstr>Types of Tumor /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mechanisms of oncogene activity  to deregulate cell division</vt:lpstr>
      <vt:lpstr>Oncogenesis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Parsian</dc:creator>
  <cp:lastModifiedBy>a</cp:lastModifiedBy>
  <cp:revision>309</cp:revision>
  <dcterms:created xsi:type="dcterms:W3CDTF">2016-11-30T07:58:25Z</dcterms:created>
  <dcterms:modified xsi:type="dcterms:W3CDTF">2020-11-16T23:37:17Z</dcterms:modified>
</cp:coreProperties>
</file>