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735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481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8799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991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41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72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585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753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959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912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163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A3D4-3A75-46E2-B3F0-D24B90454994}" type="datetimeFigureOut">
              <a:rPr lang="fa-IR" smtClean="0"/>
              <a:t>10/18/1441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72A25-9A3E-42FF-BEAD-9A5B573E51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675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7509" y="770709"/>
            <a:ext cx="9144000" cy="1720352"/>
          </a:xfrm>
        </p:spPr>
        <p:txBody>
          <a:bodyPr>
            <a:normAutofit/>
          </a:bodyPr>
          <a:lstStyle/>
          <a:p>
            <a:pPr rtl="1"/>
            <a:r>
              <a:rPr lang="fa-IR" sz="4000" dirty="0" smtClean="0">
                <a:cs typeface="B Titr" panose="00000700000000000000" pitchFamily="2" charset="-78"/>
              </a:rPr>
              <a:t>ایمونولوژی باروری و ناباروری</a:t>
            </a:r>
            <a:endParaRPr lang="fa-IR" sz="4000" dirty="0">
              <a:cs typeface="B Titr" panose="00000700000000000000" pitchFamily="2" charset="-78"/>
            </a:endParaRPr>
          </a:p>
        </p:txBody>
      </p:sp>
      <p:pic>
        <p:nvPicPr>
          <p:cNvPr id="1026" name="Picture 2" descr="آیا پلاستیک ها می‌توانند سبب ناباروری شوند؟ | زیست آنلای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271" y="3330658"/>
            <a:ext cx="45624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21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96006" y="2883537"/>
            <a:ext cx="2420920" cy="2569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fa-IR" sz="2800" dirty="0">
                <a:cs typeface="B Mitra" panose="00000400000000000000" pitchFamily="2" charset="-78"/>
              </a:rPr>
              <a:t>ایمونوگلوبولین ها </a:t>
            </a:r>
          </a:p>
          <a:p>
            <a:pPr marL="457200" indent="-457200" algn="r" rt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fa-IR" sz="2800" dirty="0">
                <a:cs typeface="B Mitra" panose="00000400000000000000" pitchFamily="2" charset="-78"/>
              </a:rPr>
              <a:t>لنفوسیت های </a:t>
            </a:r>
            <a:r>
              <a:rPr lang="en-US" sz="2800" dirty="0">
                <a:cs typeface="B Mitra" panose="00000400000000000000" pitchFamily="2" charset="-78"/>
              </a:rPr>
              <a:t>T</a:t>
            </a:r>
            <a:endParaRPr lang="fa-IR" sz="2800" dirty="0">
              <a:cs typeface="B Mitra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2800" dirty="0">
              <a:cs typeface="B Mitra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00661" y="1983075"/>
            <a:ext cx="3534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fa-IR" sz="2800" dirty="0" smtClean="0">
                <a:latin typeface="+mj-lt"/>
                <a:ea typeface="+mj-ea"/>
                <a:cs typeface="B Titr" panose="00000700000000000000" pitchFamily="2" charset="-78"/>
              </a:rPr>
              <a:t>ایمنی </a:t>
            </a:r>
            <a:r>
              <a:rPr lang="fa-IR" sz="2800" dirty="0">
                <a:latin typeface="+mj-lt"/>
                <a:ea typeface="+mj-ea"/>
                <a:cs typeface="B Titr" panose="00000700000000000000" pitchFamily="2" charset="-78"/>
              </a:rPr>
              <a:t>سلولی و همورال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3987" y="1983075"/>
            <a:ext cx="2988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fa-IR" sz="2800" dirty="0">
                <a:latin typeface="+mj-lt"/>
                <a:ea typeface="+mj-ea"/>
                <a:cs typeface="B Titr" panose="00000700000000000000" pitchFamily="2" charset="-78"/>
              </a:rPr>
              <a:t>سیستم ایمنی ذاتی</a:t>
            </a:r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cs typeface="B Titr" panose="00000700000000000000" pitchFamily="2" charset="-78"/>
              </a:rPr>
              <a:t>سیستم ایمنی دستگاه تناسلی زنان</a:t>
            </a:r>
            <a:endParaRPr lang="fa-IR" sz="2800" dirty="0">
              <a:cs typeface="B Titr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2302" y="2533441"/>
            <a:ext cx="2651688" cy="327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B Mitra" panose="00000400000000000000" pitchFamily="2" charset="-78"/>
              </a:rPr>
              <a:t>سلول های اپیتلیال</a:t>
            </a:r>
          </a:p>
          <a:p>
            <a:pPr marL="457200" indent="-45720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B Mitra" panose="00000400000000000000" pitchFamily="2" charset="-78"/>
              </a:rPr>
              <a:t>سلول های دندرتیک</a:t>
            </a:r>
          </a:p>
          <a:p>
            <a:pPr marL="457200" indent="-45720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B Mitra" panose="00000400000000000000" pitchFamily="2" charset="-78"/>
              </a:rPr>
              <a:t>ماکروفاژها</a:t>
            </a:r>
          </a:p>
          <a:p>
            <a:pPr marL="457200" indent="-45720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B Mitra" panose="00000400000000000000" pitchFamily="2" charset="-78"/>
              </a:rPr>
              <a:t>سلول های </a:t>
            </a:r>
            <a:r>
              <a:rPr lang="en-US" sz="2800" dirty="0" smtClean="0">
                <a:cs typeface="B Mitra" panose="00000400000000000000" pitchFamily="2" charset="-78"/>
              </a:rPr>
              <a:t>NK</a:t>
            </a:r>
            <a:endParaRPr lang="fa-IR" sz="2800" dirty="0" smtClean="0">
              <a:cs typeface="B Mitra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B Mitra" panose="00000400000000000000" pitchFamily="2" charset="-78"/>
              </a:rPr>
              <a:t>نتروفیل ها</a:t>
            </a:r>
            <a:endParaRPr lang="fa-IR" sz="28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352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cs typeface="B Titr" panose="00000700000000000000" pitchFamily="2" charset="-78"/>
              </a:rPr>
              <a:t>سیستم ایمنی دستگاه تناسلی مردان</a:t>
            </a:r>
            <a:endParaRPr lang="fa-IR" sz="2800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59429" y="1779463"/>
            <a:ext cx="870456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مصونیت </a:t>
            </a:r>
            <a:r>
              <a:rPr lang="fa-IR" sz="2800" dirty="0" smtClean="0">
                <a:cs typeface="B Mitra" panose="00000400000000000000" pitchFamily="2" charset="-78"/>
              </a:rPr>
              <a:t>ایمونولوژیکی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(immune privilege )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a-IR" sz="2800" dirty="0" smtClean="0">
              <a:cs typeface="B Mitra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ماکروفاژها، ماست سل ها و لنفوسیت ها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a-IR" sz="2800" dirty="0" smtClean="0">
              <a:cs typeface="B Mitra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سلول های سرتولی</a:t>
            </a:r>
            <a:endParaRPr lang="fa-IR" sz="28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205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16372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 smtClean="0">
                <a:cs typeface="B Titr" panose="00000700000000000000" pitchFamily="2" charset="-78"/>
              </a:rPr>
              <a:t>ایمونولوژی </a:t>
            </a:r>
            <a:r>
              <a:rPr lang="fa-IR" sz="2800" dirty="0">
                <a:cs typeface="B Titr" panose="00000700000000000000" pitchFamily="2" charset="-78"/>
              </a:rPr>
              <a:t>حاملگی</a:t>
            </a:r>
            <a:br>
              <a:rPr lang="fa-IR" sz="2800" dirty="0">
                <a:cs typeface="B Titr" panose="00000700000000000000" pitchFamily="2" charset="-78"/>
              </a:rPr>
            </a:b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(ایمنی ذاتی)</a:t>
            </a:r>
            <a:r>
              <a:rPr lang="fa-IR" sz="2800" dirty="0">
                <a:cs typeface="B Titr" panose="00000700000000000000" pitchFamily="2" charset="-78"/>
              </a:rPr>
              <a:t/>
            </a:r>
            <a:br>
              <a:rPr lang="fa-IR" sz="2800" dirty="0">
                <a:cs typeface="B Titr" panose="00000700000000000000" pitchFamily="2" charset="-78"/>
              </a:rPr>
            </a:br>
            <a:endParaRPr lang="fa-IR" sz="2800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41973" y="1779463"/>
            <a:ext cx="4322017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ترفوبلاست</a:t>
            </a:r>
            <a:endParaRPr lang="fa-IR" sz="2800" dirty="0" smtClean="0">
              <a:cs typeface="B Mitra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ایندول آمین2و3 دی اکسیژناز (</a:t>
            </a:r>
            <a:r>
              <a:rPr lang="en-US" sz="2800" dirty="0" smtClean="0">
                <a:cs typeface="B Mitra" panose="00000400000000000000" pitchFamily="2" charset="-78"/>
              </a:rPr>
              <a:t>IDO</a:t>
            </a:r>
            <a:r>
              <a:rPr lang="fa-IR" sz="2800" dirty="0" smtClean="0">
                <a:cs typeface="B Mitra" panose="00000400000000000000" pitchFamily="2" charset="-78"/>
              </a:rPr>
              <a:t>)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cs typeface="B Mitra" panose="00000400000000000000" pitchFamily="2" charset="-78"/>
              </a:rPr>
              <a:t>APC</a:t>
            </a:r>
            <a:endParaRPr lang="fa-IR" sz="2800" dirty="0" smtClean="0">
              <a:cs typeface="B Mitra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سیستم کمپلمان</a:t>
            </a:r>
            <a:endParaRPr lang="fa-IR" sz="28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516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303489" y="1635909"/>
                <a:ext cx="4344459" cy="3799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7200" indent="-457200" algn="r" rtl="1">
                  <a:lnSpc>
                    <a:spcPct val="200000"/>
                  </a:lnSpc>
                  <a:buFont typeface="Wingdings" panose="05000000000000000000" pitchFamily="2" charset="2"/>
                  <a:buChar char="v"/>
                </a:pPr>
                <a:r>
                  <a:rPr lang="fa-IR" sz="2800" dirty="0" smtClean="0">
                    <a:cs typeface="B Mitra" panose="00000400000000000000" pitchFamily="2" charset="-78"/>
                  </a:rPr>
                  <a:t>ایمنی سلولی</a:t>
                </a:r>
              </a:p>
              <a:p>
                <a:pPr marL="457200" indent="-457200" algn="r" rtl="1">
                  <a:lnSpc>
                    <a:spcPct val="200000"/>
                  </a:lnSpc>
                  <a:buFont typeface="Wingdings" panose="05000000000000000000" pitchFamily="2" charset="2"/>
                  <a:buChar char="v"/>
                </a:pPr>
                <a:r>
                  <a:rPr lang="fa-IR" sz="2800" dirty="0" smtClean="0">
                    <a:cs typeface="B Mitra" panose="00000400000000000000" pitchFamily="2" charset="-78"/>
                  </a:rPr>
                  <a:t>نسبت سلول های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80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𝑇𝐶𝐷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4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𝑇𝐶𝐷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8</m:t>
                        </m:r>
                      </m:den>
                    </m:f>
                  </m:oMath>
                </a14:m>
                <a:endParaRPr lang="fa-IR" sz="2800" dirty="0" smtClean="0">
                  <a:cs typeface="B Mitra" panose="00000400000000000000" pitchFamily="2" charset="-78"/>
                </a:endParaRPr>
              </a:p>
              <a:p>
                <a:pPr marL="457200" indent="-457200" algn="r" rtl="1">
                  <a:lnSpc>
                    <a:spcPct val="200000"/>
                  </a:lnSpc>
                  <a:buFont typeface="Wingdings" panose="05000000000000000000" pitchFamily="2" charset="2"/>
                  <a:buChar char="v"/>
                </a:pPr>
                <a:r>
                  <a:rPr lang="fa-IR" sz="2800" dirty="0" smtClean="0">
                    <a:cs typeface="B Mitra" panose="00000400000000000000" pitchFamily="2" charset="-78"/>
                  </a:rPr>
                  <a:t>سایتوکاین ها (</a:t>
                </a:r>
                <a:r>
                  <a:rPr lang="en-US" sz="2400" dirty="0" smtClean="0">
                    <a:cs typeface="+mj-cs"/>
                  </a:rPr>
                  <a:t>IL-4, IL-10, M-CSF</a:t>
                </a:r>
                <a:r>
                  <a:rPr lang="fa-IR" sz="2800" dirty="0" smtClean="0">
                    <a:cs typeface="B Mitra" panose="00000400000000000000" pitchFamily="2" charset="-78"/>
                  </a:rPr>
                  <a:t>)</a:t>
                </a:r>
              </a:p>
              <a:p>
                <a:pPr marL="457200" indent="-457200" algn="r" rtl="1">
                  <a:lnSpc>
                    <a:spcPct val="200000"/>
                  </a:lnSpc>
                  <a:buFont typeface="Wingdings" panose="05000000000000000000" pitchFamily="2" charset="2"/>
                  <a:buChar char="v"/>
                </a:pPr>
                <a:r>
                  <a:rPr lang="fa-IR" sz="2800" dirty="0" smtClean="0">
                    <a:cs typeface="B Mitra" panose="00000400000000000000" pitchFamily="2" charset="-78"/>
                  </a:rPr>
                  <a:t>هورمون ها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489" y="1635909"/>
                <a:ext cx="4344459" cy="3799758"/>
              </a:xfrm>
              <a:prstGeom prst="rect">
                <a:avLst/>
              </a:prstGeom>
              <a:blipFill>
                <a:blip r:embed="rId2"/>
                <a:stretch>
                  <a:fillRect l="-1823" r="-2665" b="-3365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226780" y="1486496"/>
                <a:ext cx="3347391" cy="29492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7200" indent="-457200" algn="r" rtl="1">
                  <a:lnSpc>
                    <a:spcPct val="200000"/>
                  </a:lnSpc>
                  <a:buFont typeface="Wingdings" panose="05000000000000000000" pitchFamily="2" charset="2"/>
                  <a:buChar char="v"/>
                </a:pPr>
                <a:r>
                  <a:rPr lang="fa-IR" sz="2800" dirty="0" smtClean="0">
                    <a:cs typeface="B Mitra" panose="00000400000000000000" pitchFamily="2" charset="-78"/>
                  </a:rPr>
                  <a:t>تعادل سایتوکاین های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80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𝑇h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𝑇h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B Mitra" panose="00000400000000000000" pitchFamily="2" charset="-78"/>
                          </a:rPr>
                          <m:t>2</m:t>
                        </m:r>
                      </m:den>
                    </m:f>
                  </m:oMath>
                </a14:m>
                <a:endParaRPr lang="fa-IR" sz="2800" dirty="0" smtClean="0">
                  <a:cs typeface="B Mitra" panose="00000400000000000000" pitchFamily="2" charset="-78"/>
                </a:endParaRPr>
              </a:p>
              <a:p>
                <a:pPr marL="457200" indent="-457200" algn="r" rtl="1">
                  <a:lnSpc>
                    <a:spcPct val="200000"/>
                  </a:lnSpc>
                  <a:buFont typeface="Wingdings" panose="05000000000000000000" pitchFamily="2" charset="2"/>
                  <a:buChar char="v"/>
                </a:pPr>
                <a:r>
                  <a:rPr lang="fa-IR" sz="2800" dirty="0" smtClean="0">
                    <a:cs typeface="B Mitra" panose="00000400000000000000" pitchFamily="2" charset="-78"/>
                  </a:rPr>
                  <a:t>ایمنی همورال</a:t>
                </a:r>
              </a:p>
              <a:p>
                <a:pPr marL="457200" indent="-457200" algn="r" rtl="1">
                  <a:lnSpc>
                    <a:spcPct val="200000"/>
                  </a:lnSpc>
                  <a:buFont typeface="Wingdings" panose="05000000000000000000" pitchFamily="2" charset="2"/>
                  <a:buChar char="v"/>
                </a:pPr>
                <a:r>
                  <a:rPr lang="fa-IR" sz="2800" dirty="0" smtClean="0">
                    <a:cs typeface="B Mitra" panose="00000400000000000000" pitchFamily="2" charset="-78"/>
                  </a:rPr>
                  <a:t>پروژسترون</a:t>
                </a:r>
                <a:endParaRPr lang="fa-IR" sz="2800" dirty="0">
                  <a:cs typeface="B Mitra" panose="00000400000000000000" pitchFamily="2" charset="-78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780" y="1486496"/>
                <a:ext cx="3347391" cy="2949269"/>
              </a:xfrm>
              <a:prstGeom prst="rect">
                <a:avLst/>
              </a:prstGeom>
              <a:blipFill>
                <a:blip r:embed="rId3"/>
                <a:stretch>
                  <a:fillRect r="-3461" b="-475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16372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 smtClean="0">
                <a:cs typeface="B Titr" panose="00000700000000000000" pitchFamily="2" charset="-78"/>
              </a:rPr>
              <a:t>ایمونولوژی </a:t>
            </a:r>
            <a:r>
              <a:rPr lang="fa-IR" sz="2800" dirty="0">
                <a:cs typeface="B Titr" panose="00000700000000000000" pitchFamily="2" charset="-78"/>
              </a:rPr>
              <a:t>حاملگی</a:t>
            </a:r>
            <a:br>
              <a:rPr lang="fa-IR" sz="2800" dirty="0">
                <a:cs typeface="B Titr" panose="00000700000000000000" pitchFamily="2" charset="-78"/>
              </a:rPr>
            </a:b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(ایمنی اکتسابی)</a:t>
            </a:r>
            <a:r>
              <a:rPr lang="fa-IR" sz="2800" dirty="0">
                <a:cs typeface="B Titr" panose="00000700000000000000" pitchFamily="2" charset="-78"/>
              </a:rPr>
              <a:t/>
            </a:r>
            <a:br>
              <a:rPr lang="fa-IR" sz="2800" dirty="0">
                <a:cs typeface="B Titr" panose="00000700000000000000" pitchFamily="2" charset="-78"/>
              </a:rPr>
            </a:br>
            <a:endParaRPr lang="fa-IR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151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8410" y="140536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cs typeface="B Titr" panose="00000700000000000000" pitchFamily="2" charset="-78"/>
              </a:rPr>
              <a:t>ایمونولوژی ناباروری</a:t>
            </a:r>
            <a:endParaRPr lang="fa-IR" sz="2800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8080" y="1466099"/>
            <a:ext cx="4669868" cy="4401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ناباروری ایمونولوژیک</a:t>
            </a:r>
          </a:p>
          <a:p>
            <a:pPr marL="457200" indent="-4572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آنتی بادی های ضد فسفولیپید (</a:t>
            </a:r>
            <a:r>
              <a:rPr lang="en-US" sz="2800" dirty="0" smtClean="0">
                <a:cs typeface="B Mitra" panose="00000400000000000000" pitchFamily="2" charset="-78"/>
              </a:rPr>
              <a:t>APA</a:t>
            </a:r>
            <a:r>
              <a:rPr lang="fa-IR" sz="2800" dirty="0" smtClean="0">
                <a:cs typeface="B Mitra" panose="00000400000000000000" pitchFamily="2" charset="-78"/>
              </a:rPr>
              <a:t>)</a:t>
            </a:r>
          </a:p>
          <a:p>
            <a:pPr marL="457200" indent="-4572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آنتی بادی های ضد اسپرم</a:t>
            </a:r>
          </a:p>
          <a:p>
            <a:pPr marL="457200" indent="-4572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آنتی بادی های غیر اختصاصی علیه بافت</a:t>
            </a:r>
          </a:p>
          <a:p>
            <a:pPr marL="457200" indent="-4572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Mitra" panose="00000400000000000000" pitchFamily="2" charset="-78"/>
              </a:rPr>
              <a:t>آتدومتریوز</a:t>
            </a:r>
          </a:p>
        </p:txBody>
      </p:sp>
    </p:spTree>
    <p:extLst>
      <p:ext uri="{BB962C8B-B14F-4D97-AF65-F5344CB8AC3E}">
        <p14:creationId xmlns:p14="http://schemas.microsoft.com/office/powerpoint/2010/main" val="164340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متن ادبی درباره خانواده | جملات زیبا و عاشقانه خانواده یعنی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894033"/>
            <a:ext cx="8059551" cy="534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566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103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 Mitra</vt:lpstr>
      <vt:lpstr>B Titr</vt:lpstr>
      <vt:lpstr>Calibri</vt:lpstr>
      <vt:lpstr>Calibri Light</vt:lpstr>
      <vt:lpstr>Cambria Math</vt:lpstr>
      <vt:lpstr>Courier New</vt:lpstr>
      <vt:lpstr>Times New Roman</vt:lpstr>
      <vt:lpstr>Wingdings</vt:lpstr>
      <vt:lpstr>Office Theme</vt:lpstr>
      <vt:lpstr>ایمونولوژی باروری و ناباروری</vt:lpstr>
      <vt:lpstr>سیستم ایمنی دستگاه تناسلی زنان</vt:lpstr>
      <vt:lpstr>سیستم ایمنی دستگاه تناسلی مردان</vt:lpstr>
      <vt:lpstr>ایمونولوژی حاملگی (ایمنی ذاتی) </vt:lpstr>
      <vt:lpstr>ایمونولوژی حاملگی (ایمنی اکتسابی) </vt:lpstr>
      <vt:lpstr>ایمونولوژی ناباروری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ایمونولوژی باروری و ناباروری</dc:title>
  <dc:creator>DR-Azizi</dc:creator>
  <cp:lastModifiedBy>DR-Azizi</cp:lastModifiedBy>
  <cp:revision>36</cp:revision>
  <dcterms:created xsi:type="dcterms:W3CDTF">2020-04-22T05:09:43Z</dcterms:created>
  <dcterms:modified xsi:type="dcterms:W3CDTF">2020-06-09T08:30:56Z</dcterms:modified>
</cp:coreProperties>
</file>