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79" r:id="rId3"/>
    <p:sldId id="280" r:id="rId4"/>
    <p:sldId id="417" r:id="rId5"/>
    <p:sldId id="408" r:id="rId6"/>
    <p:sldId id="409" r:id="rId7"/>
    <p:sldId id="411" r:id="rId8"/>
    <p:sldId id="418" r:id="rId9"/>
    <p:sldId id="339" r:id="rId10"/>
    <p:sldId id="349" r:id="rId11"/>
    <p:sldId id="356" r:id="rId12"/>
    <p:sldId id="357" r:id="rId13"/>
    <p:sldId id="336" r:id="rId14"/>
    <p:sldId id="258" r:id="rId15"/>
    <p:sldId id="326" r:id="rId16"/>
    <p:sldId id="419" r:id="rId17"/>
    <p:sldId id="420" r:id="rId18"/>
    <p:sldId id="362" r:id="rId19"/>
    <p:sldId id="421" r:id="rId20"/>
    <p:sldId id="363" r:id="rId21"/>
    <p:sldId id="359" r:id="rId22"/>
    <p:sldId id="360" r:id="rId23"/>
    <p:sldId id="361" r:id="rId24"/>
    <p:sldId id="332" r:id="rId25"/>
    <p:sldId id="415" r:id="rId26"/>
    <p:sldId id="412" r:id="rId27"/>
    <p:sldId id="413" r:id="rId28"/>
    <p:sldId id="333" r:id="rId29"/>
    <p:sldId id="416" r:id="rId30"/>
    <p:sldId id="344" r:id="rId31"/>
    <p:sldId id="422" r:id="rId32"/>
    <p:sldId id="410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05" autoAdjust="0"/>
  </p:normalViewPr>
  <p:slideViewPr>
    <p:cSldViewPr>
      <p:cViewPr varScale="1">
        <p:scale>
          <a:sx n="72" d="100"/>
          <a:sy n="72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6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4DF5EF-360A-4174-8F97-ED3A12CCE01B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FA135B-0525-4079-BB11-21E8E52DCA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31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135B-0525-4079-BB11-21E8E52DCAAB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843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135B-0525-4079-BB11-21E8E52DCAAB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134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135B-0525-4079-BB11-21E8E52DCAAB}" type="slidenum">
              <a:rPr lang="fa-IR" smtClean="0"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526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135B-0525-4079-BB11-21E8E52DCAAB}" type="slidenum">
              <a:rPr lang="fa-IR" smtClean="0"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301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39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11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97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2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2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16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9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39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18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19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2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98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3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38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62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34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70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66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07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0766-9394-4A54-80BB-8E8B6B6E3C9C}" type="datetimeFigureOut">
              <a:rPr lang="fa-IR" smtClean="0"/>
              <a:t>02/13/1445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BE2B-4D47-438F-92C2-57781F63F1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553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60E81-F124-49ED-85EF-D31CFB824D93}" type="datetimeFigureOut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02/13/1445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2ADE-964F-446B-9CAF-43643C0E7CC6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10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files.d1g.com/photos/16/31/2933116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4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1" t="30168" r="44973" b="13293"/>
          <a:stretch/>
        </p:blipFill>
        <p:spPr bwMode="auto">
          <a:xfrm>
            <a:off x="899592" y="623054"/>
            <a:ext cx="7128792" cy="620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: Genetic  &amp;  Structure</a:t>
            </a:r>
          </a:p>
        </p:txBody>
      </p:sp>
    </p:spTree>
    <p:extLst>
      <p:ext uri="{BB962C8B-B14F-4D97-AF65-F5344CB8AC3E}">
        <p14:creationId xmlns:p14="http://schemas.microsoft.com/office/powerpoint/2010/main" val="41669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32188" r="39945" b="13293"/>
          <a:stretch/>
        </p:blipFill>
        <p:spPr bwMode="auto">
          <a:xfrm>
            <a:off x="589527" y="599649"/>
            <a:ext cx="7870905" cy="625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: Genetic  &amp; 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060848"/>
            <a:ext cx="3528392" cy="23042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4716016" y="2060848"/>
            <a:ext cx="3612340" cy="2160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71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نتیجه تصویری برای ‪T cell receptor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4"/>
          <a:stretch/>
        </p:blipFill>
        <p:spPr bwMode="auto">
          <a:xfrm>
            <a:off x="179512" y="894563"/>
            <a:ext cx="8856984" cy="570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: Genetic  &amp; 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1772816"/>
            <a:ext cx="2460212" cy="4680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5580112" y="1775730"/>
            <a:ext cx="2460212" cy="4680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303000" y="2276872"/>
            <a:ext cx="936104" cy="37803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TCR-2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65796" y="2362977"/>
            <a:ext cx="936104" cy="37803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TCR-1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C33C17-B2B7-44CB-BA65-1333CD423AB4}"/>
              </a:ext>
            </a:extLst>
          </p:cNvPr>
          <p:cNvSpPr/>
          <p:nvPr/>
        </p:nvSpPr>
        <p:spPr>
          <a:xfrm>
            <a:off x="1259632" y="1394780"/>
            <a:ext cx="797631" cy="37803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95 %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C50FC-D2AB-4D33-B214-CAF20483BE36}"/>
              </a:ext>
            </a:extLst>
          </p:cNvPr>
          <p:cNvSpPr/>
          <p:nvPr/>
        </p:nvSpPr>
        <p:spPr>
          <a:xfrm>
            <a:off x="7255429" y="1394780"/>
            <a:ext cx="797631" cy="37803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5 %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52ADE-E380-4B42-A53D-090A3A06A220}"/>
              </a:ext>
            </a:extLst>
          </p:cNvPr>
          <p:cNvSpPr/>
          <p:nvPr/>
        </p:nvSpPr>
        <p:spPr>
          <a:xfrm>
            <a:off x="7719526" y="5068420"/>
            <a:ext cx="1277011" cy="138491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>
                <a:solidFill>
                  <a:schemeClr val="bg1"/>
                </a:solidFill>
              </a:rPr>
              <a:t>Lipid recognition</a:t>
            </a:r>
          </a:p>
          <a:p>
            <a:pPr algn="l" rtl="0"/>
            <a:endParaRPr lang="en-US" b="1" dirty="0">
              <a:solidFill>
                <a:schemeClr val="bg1"/>
              </a:solidFill>
            </a:endParaRPr>
          </a:p>
          <a:p>
            <a:pPr algn="l" rtl="0"/>
            <a:r>
              <a:rPr lang="en-US" b="1" dirty="0">
                <a:solidFill>
                  <a:schemeClr val="bg1"/>
                </a:solidFill>
              </a:rPr>
              <a:t>MHC not restricted</a:t>
            </a:r>
            <a:endParaRPr lang="fa-I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نتیجه تصویری برای ‪tc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2144"/>
            <a:ext cx="8496944" cy="55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5936" y="1340768"/>
            <a:ext cx="2108760" cy="37803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TCR-CD3 Complex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2852936"/>
            <a:ext cx="1080120" cy="34563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3970196" y="2861854"/>
            <a:ext cx="1080120" cy="3447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2987824" y="4509119"/>
            <a:ext cx="576064" cy="22937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5190565" y="2877914"/>
            <a:ext cx="914131" cy="37803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Ch</a:t>
            </a:r>
            <a:r>
              <a:rPr lang="en-US" sz="2000" b="1" dirty="0">
                <a:solidFill>
                  <a:schemeClr val="bg1"/>
                </a:solidFill>
              </a:rPr>
              <a:t> : 11</a:t>
            </a:r>
            <a:endParaRPr lang="fa-IR" sz="20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88024" y="4034368"/>
            <a:ext cx="17281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71804" y="3845349"/>
            <a:ext cx="2176660" cy="66376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Ig like Domain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Constant  chain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5085185"/>
            <a:ext cx="2176660" cy="36003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Aspartic Acid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Other Accessory Molecules Involved In T-cell Function</a:t>
            </a:r>
          </a:p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Complex [TCR-CD3]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51920" y="6453336"/>
            <a:ext cx="1198396" cy="34437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4355976" y="1988840"/>
            <a:ext cx="1440160" cy="34437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1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یجه تصویری برای ‪tcr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3" name="AutoShape 4" descr="نتیجه تصویری برای ‪tcr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30725" name="Picture 5" descr="C:\Users\Parsia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9981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4365104"/>
            <a:ext cx="1080120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971600" y="4365104"/>
            <a:ext cx="1080120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5796136" y="4617682"/>
            <a:ext cx="1224136" cy="36003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bg1"/>
                </a:solidFill>
              </a:rPr>
              <a:t>44-81  aa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1800" y="4366878"/>
            <a:ext cx="1080120" cy="23024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3913214" y="5877272"/>
            <a:ext cx="1224136" cy="36003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bg1"/>
                </a:solidFill>
              </a:rPr>
              <a:t>113  aa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0192" y="1340768"/>
            <a:ext cx="2448272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5137350" y="908720"/>
            <a:ext cx="3467098" cy="36003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ITAM: ARAM  - 26 aa </a:t>
            </a:r>
            <a:endParaRPr lang="fa-IR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4200" y="3065446"/>
            <a:ext cx="711696" cy="36003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bg1"/>
                </a:solidFill>
              </a:rPr>
              <a:t>9  aa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Complex [TCR-CD3] </a:t>
            </a:r>
          </a:p>
        </p:txBody>
      </p:sp>
    </p:spTree>
    <p:extLst>
      <p:ext uri="{BB962C8B-B14F-4D97-AF65-F5344CB8AC3E}">
        <p14:creationId xmlns:p14="http://schemas.microsoft.com/office/powerpoint/2010/main" val="30948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386FF-9245-4D59-8DCD-81CE57C95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28991" r="47638" b="9380"/>
          <a:stretch/>
        </p:blipFill>
        <p:spPr>
          <a:xfrm>
            <a:off x="1098654" y="584775"/>
            <a:ext cx="6785714" cy="6273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A6C6BB-E304-41C2-A181-DBAA2C50C977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Complex [TCR-CD3] </a:t>
            </a:r>
          </a:p>
        </p:txBody>
      </p:sp>
    </p:spTree>
    <p:extLst>
      <p:ext uri="{BB962C8B-B14F-4D97-AF65-F5344CB8AC3E}">
        <p14:creationId xmlns:p14="http://schemas.microsoft.com/office/powerpoint/2010/main" val="87812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Interaction of the (TCR) with the peptide and (MHC)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18B6D-2B18-4379-B257-939FBC2EC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26188" r="46850" b="9381"/>
          <a:stretch/>
        </p:blipFill>
        <p:spPr>
          <a:xfrm>
            <a:off x="683569" y="584775"/>
            <a:ext cx="7920880" cy="62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30168" r="33296" b="11274"/>
          <a:stretch/>
        </p:blipFill>
        <p:spPr bwMode="auto">
          <a:xfrm>
            <a:off x="179512" y="1124744"/>
            <a:ext cx="8775890" cy="54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2552614"/>
            <a:ext cx="1800200" cy="26045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2123728" y="1412776"/>
            <a:ext cx="2664296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940152" y="1412776"/>
            <a:ext cx="2880320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6CDA74-E9C7-4FB3-A6CA-8E56C44D93FF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Interaction of the (TCR) with the peptide and (MHC)</a:t>
            </a:r>
          </a:p>
        </p:txBody>
      </p:sp>
    </p:spTree>
    <p:extLst>
      <p:ext uri="{BB962C8B-B14F-4D97-AF65-F5344CB8AC3E}">
        <p14:creationId xmlns:p14="http://schemas.microsoft.com/office/powerpoint/2010/main" val="31382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A3AABF-F77C-4D18-9E15-F460F6711213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immunologic synapse between a CD4+ T cell and APC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F6475-E8CE-473B-B3B2-D37808809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20586" r="33463" b="12182"/>
          <a:stretch/>
        </p:blipFill>
        <p:spPr>
          <a:xfrm>
            <a:off x="50032" y="523220"/>
            <a:ext cx="9143999" cy="63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1" t="29302" r="39783" b="12429"/>
          <a:stretch/>
        </p:blipFill>
        <p:spPr bwMode="auto">
          <a:xfrm>
            <a:off x="1115616" y="52848"/>
            <a:ext cx="6408712" cy="677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980728"/>
            <a:ext cx="5976664" cy="2880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987824" y="4509120"/>
            <a:ext cx="1728192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61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6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: Genetic  &amp;  Structure</a:t>
            </a:r>
          </a:p>
          <a:p>
            <a:pPr algn="ctr" rtl="0">
              <a:defRPr/>
            </a:pPr>
            <a:endParaRPr lang="en-US" sz="3600" kern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morteza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Hosseinzadeh</a:t>
            </a:r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Medical Sciences</a:t>
            </a:r>
            <a:endParaRPr lang="fa-IR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D490DA-B780-4651-B1AF-BD2F9B5E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23387" r="27163" b="14983"/>
          <a:stretch/>
        </p:blipFill>
        <p:spPr>
          <a:xfrm>
            <a:off x="0" y="1200329"/>
            <a:ext cx="9144000" cy="47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t="33053" r="53892" b="16755"/>
          <a:stretch/>
        </p:blipFill>
        <p:spPr bwMode="auto">
          <a:xfrm>
            <a:off x="1331640" y="692697"/>
            <a:ext cx="6408712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064" y="908720"/>
            <a:ext cx="2015716" cy="115212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T , </a:t>
            </a:r>
            <a:r>
              <a:rPr lang="en-US" sz="2000" b="1" dirty="0" err="1">
                <a:solidFill>
                  <a:schemeClr val="bg1"/>
                </a:solidFill>
              </a:rPr>
              <a:t>Thymocyte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 MNS , DC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HIV receptor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5424793"/>
            <a:ext cx="1080120" cy="36003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bg1"/>
                </a:solidFill>
              </a:rPr>
              <a:t>38 aa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2" name="Teardrop 1"/>
          <p:cNvSpPr/>
          <p:nvPr/>
        </p:nvSpPr>
        <p:spPr>
          <a:xfrm rot="2230749">
            <a:off x="2336791" y="1471577"/>
            <a:ext cx="1511566" cy="1498104"/>
          </a:xfrm>
          <a:prstGeom prst="teardrop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3923928" y="1347116"/>
            <a:ext cx="1872208" cy="49770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>
                <a:solidFill>
                  <a:schemeClr val="bg1"/>
                </a:solidFill>
              </a:rPr>
              <a:t>β</a:t>
            </a:r>
            <a:r>
              <a:rPr lang="en-US" sz="2000" b="1" dirty="0">
                <a:solidFill>
                  <a:schemeClr val="bg1"/>
                </a:solidFill>
              </a:rPr>
              <a:t>2, </a:t>
            </a:r>
            <a:r>
              <a:rPr lang="el-GR" sz="2000" b="1" dirty="0">
                <a:solidFill>
                  <a:schemeClr val="bg1"/>
                </a:solidFill>
              </a:rPr>
              <a:t>α</a:t>
            </a:r>
            <a:r>
              <a:rPr lang="en-US" sz="2000" b="1" dirty="0">
                <a:solidFill>
                  <a:schemeClr val="bg1"/>
                </a:solidFill>
              </a:rPr>
              <a:t>2 MHC-II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6076" y="5445224"/>
            <a:ext cx="1080120" cy="36003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bg1"/>
                </a:solidFill>
              </a:rPr>
              <a:t>25 aa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9" name="Teardrop 8"/>
          <p:cNvSpPr/>
          <p:nvPr/>
        </p:nvSpPr>
        <p:spPr>
          <a:xfrm rot="2230749">
            <a:off x="3695429" y="2757576"/>
            <a:ext cx="2211752" cy="2132494"/>
          </a:xfrm>
          <a:prstGeom prst="teardrop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872957" y="2776455"/>
            <a:ext cx="1872208" cy="49770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>
                <a:solidFill>
                  <a:schemeClr val="bg1"/>
                </a:solidFill>
              </a:rPr>
              <a:t>α</a:t>
            </a:r>
            <a:r>
              <a:rPr lang="en-US" sz="2000" b="1" dirty="0">
                <a:solidFill>
                  <a:schemeClr val="bg1"/>
                </a:solidFill>
              </a:rPr>
              <a:t>3,  MHC-I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CD4   &amp;   CD8</a:t>
            </a:r>
          </a:p>
        </p:txBody>
      </p:sp>
    </p:spTree>
    <p:extLst>
      <p:ext uri="{BB962C8B-B14F-4D97-AF65-F5344CB8AC3E}">
        <p14:creationId xmlns:p14="http://schemas.microsoft.com/office/powerpoint/2010/main" val="24021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t="36514" r="30052" b="17620"/>
          <a:stretch/>
        </p:blipFill>
        <p:spPr bwMode="auto">
          <a:xfrm>
            <a:off x="179512" y="725143"/>
            <a:ext cx="8784976" cy="60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076056" y="2852936"/>
            <a:ext cx="72008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6012160" y="2924943"/>
            <a:ext cx="874810" cy="124261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3851920" y="2996135"/>
            <a:ext cx="72008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5872078" y="5013176"/>
            <a:ext cx="1292210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7441606" y="4233565"/>
            <a:ext cx="72008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921E14-C3E2-443D-B228-ABBB4A8C5D3B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Recognition of Antigen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3ED958-BDCE-49A6-A76F-020C52C3BE2E}"/>
              </a:ext>
            </a:extLst>
          </p:cNvPr>
          <p:cNvSpPr/>
          <p:nvPr/>
        </p:nvSpPr>
        <p:spPr>
          <a:xfrm>
            <a:off x="7549110" y="8529"/>
            <a:ext cx="1594890" cy="540151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Optional </a:t>
            </a:r>
            <a:endParaRPr lang="fa-I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30745" r="12699" b="14159"/>
          <a:stretch/>
        </p:blipFill>
        <p:spPr bwMode="auto">
          <a:xfrm>
            <a:off x="107504" y="1268760"/>
            <a:ext cx="8944400" cy="48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Recognition of Antigen</a:t>
            </a:r>
          </a:p>
        </p:txBody>
      </p:sp>
      <p:sp>
        <p:nvSpPr>
          <p:cNvPr id="4" name="Rectangle 3"/>
          <p:cNvSpPr/>
          <p:nvPr/>
        </p:nvSpPr>
        <p:spPr>
          <a:xfrm>
            <a:off x="7513614" y="44624"/>
            <a:ext cx="1594890" cy="540151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Optional </a:t>
            </a:r>
            <a:endParaRPr lang="fa-IR" sz="28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660232" y="1988840"/>
            <a:ext cx="2160240" cy="30243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4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5" t="28253" r="25978" b="15497"/>
          <a:stretch/>
        </p:blipFill>
        <p:spPr bwMode="auto">
          <a:xfrm>
            <a:off x="179512" y="584775"/>
            <a:ext cx="8856984" cy="609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Genetic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836712"/>
            <a:ext cx="511256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539552" y="2780928"/>
            <a:ext cx="554461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39552" y="5301208"/>
            <a:ext cx="511256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362A35-5A35-4D6B-9CD4-4AF0F5F8921B}"/>
              </a:ext>
            </a:extLst>
          </p:cNvPr>
          <p:cNvSpPr/>
          <p:nvPr/>
        </p:nvSpPr>
        <p:spPr>
          <a:xfrm>
            <a:off x="1835696" y="724344"/>
            <a:ext cx="216024" cy="5847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EA19CB-CC6D-4248-A664-FE14FE77DA44}"/>
              </a:ext>
            </a:extLst>
          </p:cNvPr>
          <p:cNvSpPr/>
          <p:nvPr/>
        </p:nvSpPr>
        <p:spPr>
          <a:xfrm>
            <a:off x="1835696" y="5224844"/>
            <a:ext cx="216024" cy="5847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696B95-AC9C-4E63-B1E1-24E24B5CA0FF}"/>
              </a:ext>
            </a:extLst>
          </p:cNvPr>
          <p:cNvSpPr/>
          <p:nvPr/>
        </p:nvSpPr>
        <p:spPr>
          <a:xfrm>
            <a:off x="1835696" y="2634506"/>
            <a:ext cx="459668" cy="5847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6351D-322D-477B-81E1-21C649ED6E94}"/>
              </a:ext>
            </a:extLst>
          </p:cNvPr>
          <p:cNvSpPr txBox="1"/>
          <p:nvPr/>
        </p:nvSpPr>
        <p:spPr>
          <a:xfrm>
            <a:off x="2339752" y="3102724"/>
            <a:ext cx="48923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-80</a:t>
            </a:r>
            <a:endParaRPr lang="fa-I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5" t="28253" r="25978" b="52331"/>
          <a:stretch/>
        </p:blipFill>
        <p:spPr bwMode="auto">
          <a:xfrm>
            <a:off x="179512" y="584775"/>
            <a:ext cx="8856984" cy="210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Genetic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836712"/>
            <a:ext cx="511256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2560560" y="1700808"/>
            <a:ext cx="2155456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788024" y="1701378"/>
            <a:ext cx="2304256" cy="79208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3923928" y="1196752"/>
            <a:ext cx="1152128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6086560" y="5884168"/>
            <a:ext cx="1581784" cy="79208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46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5" t="47203" r="25978" b="29524"/>
          <a:stretch/>
        </p:blipFill>
        <p:spPr bwMode="auto">
          <a:xfrm>
            <a:off x="179512" y="2636912"/>
            <a:ext cx="88569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: Genetic  &amp;  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2780928"/>
            <a:ext cx="554461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788024" y="1701378"/>
            <a:ext cx="2304256" cy="79208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3590840" y="3234471"/>
            <a:ext cx="2277303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6086560" y="5884168"/>
            <a:ext cx="1581784" cy="79208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Oval 3"/>
          <p:cNvSpPr/>
          <p:nvPr/>
        </p:nvSpPr>
        <p:spPr>
          <a:xfrm>
            <a:off x="1328410" y="4149079"/>
            <a:ext cx="723310" cy="45354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/>
          <p:cNvSpPr/>
          <p:nvPr/>
        </p:nvSpPr>
        <p:spPr>
          <a:xfrm>
            <a:off x="5072331" y="4149079"/>
            <a:ext cx="723310" cy="45354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Oval 16"/>
          <p:cNvSpPr/>
          <p:nvPr/>
        </p:nvSpPr>
        <p:spPr>
          <a:xfrm>
            <a:off x="2734180" y="4026559"/>
            <a:ext cx="1045731" cy="57606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3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5" t="70471" r="25978" b="15497"/>
          <a:stretch/>
        </p:blipFill>
        <p:spPr bwMode="auto">
          <a:xfrm>
            <a:off x="179512" y="5156622"/>
            <a:ext cx="8856984" cy="151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: Genetic  &amp;  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5301208"/>
            <a:ext cx="511256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788024" y="1701378"/>
            <a:ext cx="2304256" cy="79208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4067944" y="5884168"/>
            <a:ext cx="1872208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6086560" y="5884168"/>
            <a:ext cx="1581784" cy="79208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78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46899" r="39296" b="29159"/>
          <a:stretch/>
        </p:blipFill>
        <p:spPr bwMode="auto">
          <a:xfrm>
            <a:off x="251520" y="3068960"/>
            <a:ext cx="86532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80728"/>
            <a:ext cx="865323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H-chain in Ab =  </a:t>
            </a:r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,  </a:t>
            </a:r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TCR </a:t>
            </a:r>
          </a:p>
          <a:p>
            <a:pPr algn="ctr" rtl="0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L-chain in Ab =  </a:t>
            </a:r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,   </a:t>
            </a:r>
            <a:r>
              <a:rPr lang="el-G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TCR</a:t>
            </a:r>
            <a:endParaRPr lang="fa-I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Genetic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1840" y="3068960"/>
            <a:ext cx="2448272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3143527" y="4653136"/>
            <a:ext cx="2448272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02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4" t="28726" r="31350" b="41921"/>
          <a:stretch/>
        </p:blipFill>
        <p:spPr bwMode="auto">
          <a:xfrm>
            <a:off x="107504" y="1730693"/>
            <a:ext cx="89289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3767" y="2234927"/>
            <a:ext cx="1080120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952493" y="3266982"/>
            <a:ext cx="1080120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1439652" y="3710913"/>
            <a:ext cx="1656184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2483767" y="4701023"/>
            <a:ext cx="1080120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067944" y="6043296"/>
            <a:ext cx="1080120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6732240" y="3928990"/>
            <a:ext cx="1080120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7272300" y="6003540"/>
            <a:ext cx="1080120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3372984" y="4091008"/>
            <a:ext cx="38180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8265" y="3140968"/>
            <a:ext cx="38180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C9CA8F-2190-4EB9-B2E6-46D52EC57D3D}"/>
              </a:ext>
            </a:extLst>
          </p:cNvPr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Gene Recombination in TCR</a:t>
            </a:r>
          </a:p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β &amp; </a:t>
            </a:r>
            <a:r>
              <a:rPr lang="el-GR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α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 chain </a:t>
            </a:r>
          </a:p>
        </p:txBody>
      </p:sp>
    </p:spTree>
    <p:extLst>
      <p:ext uri="{BB962C8B-B14F-4D97-AF65-F5344CB8AC3E}">
        <p14:creationId xmlns:p14="http://schemas.microsoft.com/office/powerpoint/2010/main" val="3555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4" t="55900" r="31350" b="11563"/>
          <a:stretch/>
        </p:blipFill>
        <p:spPr bwMode="auto">
          <a:xfrm>
            <a:off x="21029" y="1596868"/>
            <a:ext cx="8928992" cy="510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45465" y="1596868"/>
            <a:ext cx="1080120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014737" y="3665062"/>
            <a:ext cx="1224136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4031939" y="4581128"/>
            <a:ext cx="1206933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7164288" y="1592507"/>
            <a:ext cx="1080120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7236296" y="3687583"/>
            <a:ext cx="1224136" cy="3015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7182375" y="4689140"/>
            <a:ext cx="1080120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0440B1-DC4C-49DD-B5EB-4B29C8F658ED}"/>
              </a:ext>
            </a:extLst>
          </p:cNvPr>
          <p:cNvSpPr/>
          <p:nvPr/>
        </p:nvSpPr>
        <p:spPr>
          <a:xfrm>
            <a:off x="21029" y="33355"/>
            <a:ext cx="9144000" cy="1077218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Gene Recombination in TCR</a:t>
            </a:r>
          </a:p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β &amp; </a:t>
            </a:r>
            <a:r>
              <a:rPr lang="el-GR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α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 chain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C20558-3252-450B-9783-BA3FCCB8A96A}"/>
              </a:ext>
            </a:extLst>
          </p:cNvPr>
          <p:cNvSpPr/>
          <p:nvPr/>
        </p:nvSpPr>
        <p:spPr>
          <a:xfrm>
            <a:off x="4023337" y="2632493"/>
            <a:ext cx="1224136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4EBC67-7997-48A6-9D1A-B56E3B38AC64}"/>
              </a:ext>
            </a:extLst>
          </p:cNvPr>
          <p:cNvSpPr/>
          <p:nvPr/>
        </p:nvSpPr>
        <p:spPr>
          <a:xfrm>
            <a:off x="7236296" y="2616585"/>
            <a:ext cx="1224136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2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43164C-3BB4-4985-B909-31DB7A4FF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62606" r="27950" b="17785"/>
          <a:stretch/>
        </p:blipFill>
        <p:spPr>
          <a:xfrm>
            <a:off x="0" y="2060848"/>
            <a:ext cx="9121958" cy="27363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7070EF-74DE-4AE2-87D3-E0FCE98445A5}"/>
              </a:ext>
            </a:extLst>
          </p:cNvPr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6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: Genetic  &amp;  Structure</a:t>
            </a:r>
          </a:p>
          <a:p>
            <a:pPr algn="ctr" rtl="0">
              <a:defRPr/>
            </a:pPr>
            <a:endParaRPr lang="en-US" sz="3600" kern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B12B2-A81F-495B-AB4A-7F26D45A0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7785" r="28738" b="13583"/>
          <a:stretch/>
        </p:blipFill>
        <p:spPr>
          <a:xfrm>
            <a:off x="8250" y="618130"/>
            <a:ext cx="9138590" cy="62398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899CBB-7AB8-44F8-BE2C-B5B1A6F2E441}"/>
              </a:ext>
            </a:extLst>
          </p:cNvPr>
          <p:cNvSpPr/>
          <p:nvPr/>
        </p:nvSpPr>
        <p:spPr>
          <a:xfrm>
            <a:off x="21029" y="33355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Synthesis and expression of a human αβ (TCR)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7D6185-BB88-43E0-A2D8-3CF0EE1A91D8}"/>
              </a:ext>
            </a:extLst>
          </p:cNvPr>
          <p:cNvSpPr/>
          <p:nvPr/>
        </p:nvSpPr>
        <p:spPr>
          <a:xfrm>
            <a:off x="6012161" y="5589240"/>
            <a:ext cx="648072" cy="8666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8F8595-1269-4349-B6B3-3C2E370FB2B4}"/>
              </a:ext>
            </a:extLst>
          </p:cNvPr>
          <p:cNvSpPr/>
          <p:nvPr/>
        </p:nvSpPr>
        <p:spPr>
          <a:xfrm>
            <a:off x="5732730" y="4437112"/>
            <a:ext cx="1143526" cy="714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71F6F-B0DF-46AD-B502-FA134F4F4EAB}"/>
              </a:ext>
            </a:extLst>
          </p:cNvPr>
          <p:cNvSpPr/>
          <p:nvPr/>
        </p:nvSpPr>
        <p:spPr>
          <a:xfrm>
            <a:off x="2267025" y="4437112"/>
            <a:ext cx="648792" cy="714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08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یجه تصویری برای ‪flowe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025373">
            <a:off x="33849" y="753633"/>
            <a:ext cx="81313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800" b="1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r>
              <a:rPr lang="fa-IR" sz="6600" b="1" dirty="0">
                <a:solidFill>
                  <a:srgbClr val="FFFF00"/>
                </a:solidFill>
                <a:latin typeface="IranNastaliq" panose="02020505000000020003" pitchFamily="18" charset="0"/>
                <a:cs typeface="B Nazanin" pitchFamily="2" charset="-78"/>
              </a:rPr>
              <a:t>ازحضور وتوجه</a:t>
            </a:r>
            <a:r>
              <a:rPr lang="en-US" sz="6600" b="1" dirty="0">
                <a:solidFill>
                  <a:srgbClr val="FFFF00"/>
                </a:solidFill>
                <a:latin typeface="IranNastaliq" panose="02020505000000020003" pitchFamily="18" charset="0"/>
                <a:cs typeface="B Nazanin" pitchFamily="2" charset="-78"/>
              </a:rPr>
              <a:t> </a:t>
            </a:r>
            <a:r>
              <a:rPr lang="fa-IR" sz="6600" b="1" dirty="0">
                <a:solidFill>
                  <a:srgbClr val="FFFF00"/>
                </a:solidFill>
                <a:latin typeface="IranNastaliq" panose="02020505000000020003" pitchFamily="18" charset="0"/>
                <a:cs typeface="B Nazanin" pitchFamily="2" charset="-78"/>
              </a:rPr>
              <a:t>شما</a:t>
            </a:r>
          </a:p>
          <a:p>
            <a:pPr algn="ctr"/>
            <a:endParaRPr lang="fa-IR" sz="6600" b="1" dirty="0">
              <a:solidFill>
                <a:srgbClr val="FFFF00"/>
              </a:solidFill>
              <a:latin typeface="IranNastaliq" panose="02020505000000020003" pitchFamily="18" charset="0"/>
              <a:cs typeface="B Nazanin" pitchFamily="2" charset="-78"/>
            </a:endParaRPr>
          </a:p>
          <a:p>
            <a:pPr algn="ctr"/>
            <a:r>
              <a:rPr lang="fa-IR" sz="6600" b="1" dirty="0">
                <a:solidFill>
                  <a:srgbClr val="FFFF00"/>
                </a:solidFill>
                <a:latin typeface="IranNastaliq" panose="02020505000000020003" pitchFamily="18" charset="0"/>
                <a:cs typeface="B Nazanin" pitchFamily="2" charset="-78"/>
              </a:rPr>
              <a:t>سپاسگزارم </a:t>
            </a:r>
            <a:endParaRPr lang="en-US" sz="4800" b="1" dirty="0">
              <a:solidFill>
                <a:srgbClr val="FFFF00"/>
              </a:solidFill>
              <a:latin typeface="IranNastaliq" panose="02020505000000020003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78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lidhaye class\Ch-5.Antibody\A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67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1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نتیجه تصویری برای ‪antibody structur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9"/>
            <a:ext cx="9144000" cy="68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68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arsian\Desktop\CDRx.gif">
            <a:extLst>
              <a:ext uri="{FF2B5EF4-FFF2-40B4-BE49-F238E27FC236}">
                <a16:creationId xmlns:a16="http://schemas.microsoft.com/office/drawing/2014/main" id="{91CCED87-284D-4912-90C4-2B2845CE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4644"/>
            <a:ext cx="6336704" cy="640871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6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07854B-4421-43F0-ACC0-59D483B2DFB0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: Genetic  &amp; 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0A49D-1197-451D-A358-4F2BE71B7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4" t="20586" r="28737" b="26189"/>
          <a:stretch/>
        </p:blipFill>
        <p:spPr>
          <a:xfrm>
            <a:off x="0" y="584775"/>
            <a:ext cx="9144000" cy="6273225"/>
          </a:xfrm>
          <a:prstGeom prst="rect">
            <a:avLst/>
          </a:prstGeom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EFFF79F-48B1-4F4B-AD9F-4DAAE4B27A16}"/>
              </a:ext>
            </a:extLst>
          </p:cNvPr>
          <p:cNvSpPr/>
          <p:nvPr/>
        </p:nvSpPr>
        <p:spPr>
          <a:xfrm>
            <a:off x="4716016" y="1628800"/>
            <a:ext cx="216024" cy="5229200"/>
          </a:xfrm>
          <a:prstGeom prst="flowChartProcess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299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نتیجه تصویری برای ‪tc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TCR : Genetic  &amp; 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6072" y="908720"/>
            <a:ext cx="2472152" cy="40011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1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Mr</a:t>
            </a:r>
            <a:r>
              <a:rPr lang="en-US" sz="2000" b="1" dirty="0">
                <a:solidFill>
                  <a:schemeClr val="bg1"/>
                </a:solidFill>
              </a:rPr>
              <a:t>= 40,000- 60,000 D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2148" y="2137672"/>
            <a:ext cx="2460212" cy="499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352148" y="3753036"/>
            <a:ext cx="2604228" cy="396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5374168" y="4581128"/>
            <a:ext cx="1360486" cy="499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5396188" y="5445224"/>
            <a:ext cx="2848220" cy="499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374168" y="6253071"/>
            <a:ext cx="2078152" cy="499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539552" y="1538796"/>
            <a:ext cx="1872208" cy="37803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Ag Binding Site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027252"/>
            <a:ext cx="504056" cy="10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2555776" y="2531308"/>
            <a:ext cx="504056" cy="10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2555776" y="2924944"/>
            <a:ext cx="504056" cy="10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3212232" y="2027252"/>
            <a:ext cx="504056" cy="10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3212232" y="2531308"/>
            <a:ext cx="504056" cy="10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3212232" y="2924944"/>
            <a:ext cx="504056" cy="10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3989702" y="5517232"/>
            <a:ext cx="470001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1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lys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819" y="5515557"/>
            <a:ext cx="1052917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Lys , </a:t>
            </a:r>
            <a:r>
              <a:rPr lang="en-US" sz="2000" b="1" dirty="0" err="1">
                <a:solidFill>
                  <a:schemeClr val="bg1"/>
                </a:solidFill>
              </a:rPr>
              <a:t>Arg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322" y="6309320"/>
            <a:ext cx="2155462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5-12  aa , short tail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F3BF71-68EB-49BC-A2A4-99C25AAF349F}"/>
              </a:ext>
            </a:extLst>
          </p:cNvPr>
          <p:cNvSpPr/>
          <p:nvPr/>
        </p:nvSpPr>
        <p:spPr>
          <a:xfrm>
            <a:off x="1326097" y="776809"/>
            <a:ext cx="797631" cy="37803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95 %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973FE8-63EE-463E-8FDF-DBB4F8F47FA8}"/>
              </a:ext>
            </a:extLst>
          </p:cNvPr>
          <p:cNvSpPr/>
          <p:nvPr/>
        </p:nvSpPr>
        <p:spPr>
          <a:xfrm>
            <a:off x="3203848" y="3179380"/>
            <a:ext cx="504056" cy="10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91F888-FADD-465A-8825-7ABFD5B5490E}"/>
              </a:ext>
            </a:extLst>
          </p:cNvPr>
          <p:cNvSpPr/>
          <p:nvPr/>
        </p:nvSpPr>
        <p:spPr>
          <a:xfrm>
            <a:off x="3717256" y="3068960"/>
            <a:ext cx="926751" cy="24962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:</a:t>
            </a:r>
            <a:r>
              <a:rPr lang="en-US" sz="2000" b="1" dirty="0" err="1">
                <a:solidFill>
                  <a:schemeClr val="bg1"/>
                </a:solidFill>
              </a:rPr>
              <a:t>sAg</a:t>
            </a:r>
            <a:r>
              <a:rPr lang="fa-IR" sz="2000" b="1" dirty="0">
                <a:solidFill>
                  <a:schemeClr val="bg1"/>
                </a:solidFill>
              </a:rPr>
              <a:t>β</a:t>
            </a:r>
            <a:r>
              <a:rPr lang="en-US" sz="2000" b="1" dirty="0">
                <a:solidFill>
                  <a:schemeClr val="bg1"/>
                </a:solidFill>
              </a:rPr>
              <a:t>V</a:t>
            </a:r>
            <a:endParaRPr lang="fa-I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arsian\Desktop\CDRloo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421"/>
            <a:ext cx="8568952" cy="667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263</Words>
  <Application>Microsoft Office PowerPoint</Application>
  <PresentationFormat>On-screen Show (4:3)</PresentationFormat>
  <Paragraphs>75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IranNastaliq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Parsian</dc:creator>
  <cp:lastModifiedBy>Parsian</cp:lastModifiedBy>
  <cp:revision>172</cp:revision>
  <dcterms:created xsi:type="dcterms:W3CDTF">2016-11-12T08:11:04Z</dcterms:created>
  <dcterms:modified xsi:type="dcterms:W3CDTF">2023-08-29T16:10:03Z</dcterms:modified>
</cp:coreProperties>
</file>